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67" r:id="rId3"/>
    <p:sldId id="266" r:id="rId4"/>
    <p:sldId id="268" r:id="rId5"/>
    <p:sldId id="265" r:id="rId6"/>
    <p:sldId id="257" r:id="rId7"/>
    <p:sldId id="258" r:id="rId8"/>
    <p:sldId id="259" r:id="rId9"/>
    <p:sldId id="260" r:id="rId10"/>
    <p:sldId id="261" r:id="rId11"/>
    <p:sldId id="262" r:id="rId12"/>
    <p:sldId id="269" r:id="rId13"/>
    <p:sldId id="263" r:id="rId14"/>
    <p:sldId id="270" r:id="rId15"/>
    <p:sldId id="271" r:id="rId16"/>
    <p:sldId id="272" r:id="rId17"/>
    <p:sldId id="273" r:id="rId18"/>
    <p:sldId id="274" r:id="rId19"/>
    <p:sldId id="26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510" autoAdjust="0"/>
  </p:normalViewPr>
  <p:slideViewPr>
    <p:cSldViewPr>
      <p:cViewPr varScale="1">
        <p:scale>
          <a:sx n="87" d="100"/>
          <a:sy n="87" d="100"/>
        </p:scale>
        <p:origin x="-1062" y="-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F5468B-F4B4-4815-A329-82A1964570B1}" type="datetimeFigureOut">
              <a:rPr lang="en-US" smtClean="0"/>
              <a:t>3/2/2015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63AB92-7B0A-46E9-91D8-74B0ABDFF1B6}" type="slidenum">
              <a:rPr lang="en-US" smtClean="0"/>
              <a:t>‹#›</a:t>
            </a:fld>
            <a:endParaRPr lang="en-US"/>
          </a:p>
        </p:txBody>
      </p:sp>
    </p:spTree>
    <p:extLst>
      <p:ext uri="{BB962C8B-B14F-4D97-AF65-F5344CB8AC3E}">
        <p14:creationId xmlns:p14="http://schemas.microsoft.com/office/powerpoint/2010/main" val="1786337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63AB92-7B0A-46E9-91D8-74B0ABDFF1B6}" type="slidenum">
              <a:rPr lang="en-US" smtClean="0"/>
              <a:t>1</a:t>
            </a:fld>
            <a:endParaRPr lang="en-US"/>
          </a:p>
        </p:txBody>
      </p:sp>
    </p:spTree>
    <p:extLst>
      <p:ext uri="{BB962C8B-B14F-4D97-AF65-F5344CB8AC3E}">
        <p14:creationId xmlns:p14="http://schemas.microsoft.com/office/powerpoint/2010/main" val="2024142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ACBA918-E603-4B52-8EA6-D73DA0DBFBA9}" type="datetimeFigureOut">
              <a:rPr lang="en-US" smtClean="0"/>
              <a:t>3/2/2015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3A1362-785B-4793-BAE2-B992F2DB9E8D}" type="slidenum">
              <a:rPr lang="en-US" smtClean="0"/>
              <a:t>‹#›</a:t>
            </a:fld>
            <a:endParaRPr lang="en-US"/>
          </a:p>
        </p:txBody>
      </p:sp>
    </p:spTree>
    <p:extLst>
      <p:ext uri="{BB962C8B-B14F-4D97-AF65-F5344CB8AC3E}">
        <p14:creationId xmlns:p14="http://schemas.microsoft.com/office/powerpoint/2010/main" val="25623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CBA918-E603-4B52-8EA6-D73DA0DBFBA9}" type="datetimeFigureOut">
              <a:rPr lang="en-US" smtClean="0"/>
              <a:t>3/2/2015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3A1362-785B-4793-BAE2-B992F2DB9E8D}" type="slidenum">
              <a:rPr lang="en-US" smtClean="0"/>
              <a:t>‹#›</a:t>
            </a:fld>
            <a:endParaRPr lang="en-US"/>
          </a:p>
        </p:txBody>
      </p:sp>
    </p:spTree>
    <p:extLst>
      <p:ext uri="{BB962C8B-B14F-4D97-AF65-F5344CB8AC3E}">
        <p14:creationId xmlns:p14="http://schemas.microsoft.com/office/powerpoint/2010/main" val="4236785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CBA918-E603-4B52-8EA6-D73DA0DBFBA9}" type="datetimeFigureOut">
              <a:rPr lang="en-US" smtClean="0"/>
              <a:t>3/2/2015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3A1362-785B-4793-BAE2-B992F2DB9E8D}" type="slidenum">
              <a:rPr lang="en-US" smtClean="0"/>
              <a:t>‹#›</a:t>
            </a:fld>
            <a:endParaRPr lang="en-US"/>
          </a:p>
        </p:txBody>
      </p:sp>
    </p:spTree>
    <p:extLst>
      <p:ext uri="{BB962C8B-B14F-4D97-AF65-F5344CB8AC3E}">
        <p14:creationId xmlns:p14="http://schemas.microsoft.com/office/powerpoint/2010/main" val="244847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CBA918-E603-4B52-8EA6-D73DA0DBFBA9}" type="datetimeFigureOut">
              <a:rPr lang="en-US" smtClean="0"/>
              <a:t>3/2/2015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3A1362-785B-4793-BAE2-B992F2DB9E8D}" type="slidenum">
              <a:rPr lang="en-US" smtClean="0"/>
              <a:t>‹#›</a:t>
            </a:fld>
            <a:endParaRPr lang="en-US"/>
          </a:p>
        </p:txBody>
      </p:sp>
    </p:spTree>
    <p:extLst>
      <p:ext uri="{BB962C8B-B14F-4D97-AF65-F5344CB8AC3E}">
        <p14:creationId xmlns:p14="http://schemas.microsoft.com/office/powerpoint/2010/main" val="1182731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CBA918-E603-4B52-8EA6-D73DA0DBFBA9}" type="datetimeFigureOut">
              <a:rPr lang="en-US" smtClean="0"/>
              <a:t>3/2/2015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3A1362-785B-4793-BAE2-B992F2DB9E8D}" type="slidenum">
              <a:rPr lang="en-US" smtClean="0"/>
              <a:t>‹#›</a:t>
            </a:fld>
            <a:endParaRPr lang="en-US"/>
          </a:p>
        </p:txBody>
      </p:sp>
    </p:spTree>
    <p:extLst>
      <p:ext uri="{BB962C8B-B14F-4D97-AF65-F5344CB8AC3E}">
        <p14:creationId xmlns:p14="http://schemas.microsoft.com/office/powerpoint/2010/main" val="3576043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ACBA918-E603-4B52-8EA6-D73DA0DBFBA9}" type="datetimeFigureOut">
              <a:rPr lang="en-US" smtClean="0"/>
              <a:t>3/2/2015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3A1362-785B-4793-BAE2-B992F2DB9E8D}" type="slidenum">
              <a:rPr lang="en-US" smtClean="0"/>
              <a:t>‹#›</a:t>
            </a:fld>
            <a:endParaRPr lang="en-US"/>
          </a:p>
        </p:txBody>
      </p:sp>
    </p:spTree>
    <p:extLst>
      <p:ext uri="{BB962C8B-B14F-4D97-AF65-F5344CB8AC3E}">
        <p14:creationId xmlns:p14="http://schemas.microsoft.com/office/powerpoint/2010/main" val="1399619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ACBA918-E603-4B52-8EA6-D73DA0DBFBA9}" type="datetimeFigureOut">
              <a:rPr lang="en-US" smtClean="0"/>
              <a:t>3/2/2015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3A1362-785B-4793-BAE2-B992F2DB9E8D}" type="slidenum">
              <a:rPr lang="en-US" smtClean="0"/>
              <a:t>‹#›</a:t>
            </a:fld>
            <a:endParaRPr lang="en-US"/>
          </a:p>
        </p:txBody>
      </p:sp>
    </p:spTree>
    <p:extLst>
      <p:ext uri="{BB962C8B-B14F-4D97-AF65-F5344CB8AC3E}">
        <p14:creationId xmlns:p14="http://schemas.microsoft.com/office/powerpoint/2010/main" val="4275703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ACBA918-E603-4B52-8EA6-D73DA0DBFBA9}" type="datetimeFigureOut">
              <a:rPr lang="en-US" smtClean="0"/>
              <a:t>3/2/2015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3A1362-785B-4793-BAE2-B992F2DB9E8D}" type="slidenum">
              <a:rPr lang="en-US" smtClean="0"/>
              <a:t>‹#›</a:t>
            </a:fld>
            <a:endParaRPr lang="en-US"/>
          </a:p>
        </p:txBody>
      </p:sp>
    </p:spTree>
    <p:extLst>
      <p:ext uri="{BB962C8B-B14F-4D97-AF65-F5344CB8AC3E}">
        <p14:creationId xmlns:p14="http://schemas.microsoft.com/office/powerpoint/2010/main" val="335967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CBA918-E603-4B52-8EA6-D73DA0DBFBA9}" type="datetimeFigureOut">
              <a:rPr lang="en-US" smtClean="0"/>
              <a:t>3/2/2015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3A1362-785B-4793-BAE2-B992F2DB9E8D}" type="slidenum">
              <a:rPr lang="en-US" smtClean="0"/>
              <a:t>‹#›</a:t>
            </a:fld>
            <a:endParaRPr lang="en-US"/>
          </a:p>
        </p:txBody>
      </p:sp>
    </p:spTree>
    <p:extLst>
      <p:ext uri="{BB962C8B-B14F-4D97-AF65-F5344CB8AC3E}">
        <p14:creationId xmlns:p14="http://schemas.microsoft.com/office/powerpoint/2010/main" val="2435372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CBA918-E603-4B52-8EA6-D73DA0DBFBA9}" type="datetimeFigureOut">
              <a:rPr lang="en-US" smtClean="0"/>
              <a:t>3/2/2015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3A1362-785B-4793-BAE2-B992F2DB9E8D}" type="slidenum">
              <a:rPr lang="en-US" smtClean="0"/>
              <a:t>‹#›</a:t>
            </a:fld>
            <a:endParaRPr lang="en-US"/>
          </a:p>
        </p:txBody>
      </p:sp>
    </p:spTree>
    <p:extLst>
      <p:ext uri="{BB962C8B-B14F-4D97-AF65-F5344CB8AC3E}">
        <p14:creationId xmlns:p14="http://schemas.microsoft.com/office/powerpoint/2010/main" val="4085886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CBA918-E603-4B52-8EA6-D73DA0DBFBA9}" type="datetimeFigureOut">
              <a:rPr lang="en-US" smtClean="0"/>
              <a:t>3/2/2015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3A1362-785B-4793-BAE2-B992F2DB9E8D}" type="slidenum">
              <a:rPr lang="en-US" smtClean="0"/>
              <a:t>‹#›</a:t>
            </a:fld>
            <a:endParaRPr lang="en-US"/>
          </a:p>
        </p:txBody>
      </p:sp>
    </p:spTree>
    <p:extLst>
      <p:ext uri="{BB962C8B-B14F-4D97-AF65-F5344CB8AC3E}">
        <p14:creationId xmlns:p14="http://schemas.microsoft.com/office/powerpoint/2010/main" val="3537502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CBA918-E603-4B52-8EA6-D73DA0DBFBA9}" type="datetimeFigureOut">
              <a:rPr lang="en-US" smtClean="0"/>
              <a:t>3/2/2015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3A1362-785B-4793-BAE2-B992F2DB9E8D}" type="slidenum">
              <a:rPr lang="en-US" smtClean="0"/>
              <a:t>‹#›</a:t>
            </a:fld>
            <a:endParaRPr lang="en-US"/>
          </a:p>
        </p:txBody>
      </p:sp>
    </p:spTree>
    <p:extLst>
      <p:ext uri="{BB962C8B-B14F-4D97-AF65-F5344CB8AC3E}">
        <p14:creationId xmlns:p14="http://schemas.microsoft.com/office/powerpoint/2010/main" val="27026431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066800"/>
            <a:ext cx="8153400" cy="1470025"/>
          </a:xfrm>
        </p:spPr>
        <p:txBody>
          <a:bodyPr/>
          <a:lstStyle/>
          <a:p>
            <a:r>
              <a:rPr lang="en-US" b="1" dirty="0" smtClean="0"/>
              <a:t>Chapter </a:t>
            </a:r>
            <a:r>
              <a:rPr lang="en-US" b="1" dirty="0"/>
              <a:t>1</a:t>
            </a:r>
            <a:endParaRPr lang="en-US" dirty="0"/>
          </a:p>
        </p:txBody>
      </p:sp>
      <p:sp>
        <p:nvSpPr>
          <p:cNvPr id="3" name="Subtitle 2"/>
          <p:cNvSpPr>
            <a:spLocks noGrp="1"/>
          </p:cNvSpPr>
          <p:nvPr>
            <p:ph type="subTitle" idx="1"/>
          </p:nvPr>
        </p:nvSpPr>
        <p:spPr>
          <a:xfrm>
            <a:off x="990600" y="3429000"/>
            <a:ext cx="8153400" cy="2133600"/>
          </a:xfrm>
        </p:spPr>
        <p:txBody>
          <a:bodyPr/>
          <a:lstStyle/>
          <a:p>
            <a:r>
              <a:rPr lang="en-US" b="1" dirty="0" smtClean="0">
                <a:solidFill>
                  <a:schemeClr val="tx1"/>
                </a:solidFill>
              </a:rPr>
              <a:t>Building </a:t>
            </a:r>
            <a:r>
              <a:rPr lang="en-US" b="1" dirty="0">
                <a:solidFill>
                  <a:schemeClr val="tx1"/>
                </a:solidFill>
              </a:rPr>
              <a:t>Blocks of a Web </a:t>
            </a:r>
            <a:r>
              <a:rPr lang="en-US" b="1" dirty="0" smtClean="0">
                <a:solidFill>
                  <a:schemeClr val="tx1"/>
                </a:solidFill>
              </a:rPr>
              <a:t>Page</a:t>
            </a:r>
          </a:p>
          <a:p>
            <a:r>
              <a:rPr lang="en-US" b="1" dirty="0" smtClean="0">
                <a:solidFill>
                  <a:schemeClr val="tx1"/>
                </a:solidFill>
              </a:rPr>
              <a:t>HTML, HTML 5, CSS &amp; XHTML</a:t>
            </a:r>
            <a:endParaRPr lang="en-US" dirty="0">
              <a:solidFill>
                <a:schemeClr val="tx1"/>
              </a:solidFill>
            </a:endParaRPr>
          </a:p>
        </p:txBody>
      </p:sp>
    </p:spTree>
    <p:extLst>
      <p:ext uri="{BB962C8B-B14F-4D97-AF65-F5344CB8AC3E}">
        <p14:creationId xmlns:p14="http://schemas.microsoft.com/office/powerpoint/2010/main" val="37385265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8229600" cy="1143000"/>
          </a:xfrm>
        </p:spPr>
        <p:txBody>
          <a:bodyPr/>
          <a:lstStyle/>
          <a:p>
            <a:endParaRPr lang="en-US" dirty="0"/>
          </a:p>
        </p:txBody>
      </p:sp>
      <p:sp>
        <p:nvSpPr>
          <p:cNvPr id="3" name="Content Placeholder 2"/>
          <p:cNvSpPr>
            <a:spLocks noGrp="1"/>
          </p:cNvSpPr>
          <p:nvPr>
            <p:ph idx="1"/>
          </p:nvPr>
        </p:nvSpPr>
        <p:spPr>
          <a:xfrm>
            <a:off x="838200" y="2057401"/>
            <a:ext cx="8305800" cy="4800600"/>
          </a:xfrm>
        </p:spPr>
        <p:txBody>
          <a:bodyPr>
            <a:normAutofit lnSpcReduction="10000"/>
          </a:bodyPr>
          <a:lstStyle/>
          <a:p>
            <a:pPr marL="0" indent="0">
              <a:buNone/>
            </a:pPr>
            <a:r>
              <a:rPr lang="en-US" dirty="0" smtClean="0"/>
              <a:t>     &lt;html&gt;</a:t>
            </a:r>
            <a:endParaRPr lang="en-US" dirty="0"/>
          </a:p>
          <a:p>
            <a:pPr marL="0" indent="0">
              <a:buNone/>
            </a:pPr>
            <a:r>
              <a:rPr lang="en-US" dirty="0" smtClean="0"/>
              <a:t>     &lt;head&gt;&lt;title&gt; </a:t>
            </a:r>
            <a:r>
              <a:rPr lang="en-US" dirty="0"/>
              <a:t>Look </a:t>
            </a:r>
            <a:r>
              <a:rPr lang="en-US" dirty="0" smtClean="0"/>
              <a:t>at me!&lt;/title&gt;&lt;/head&gt;</a:t>
            </a:r>
            <a:endParaRPr lang="en-US" dirty="0"/>
          </a:p>
          <a:p>
            <a:pPr marL="0" indent="0">
              <a:buNone/>
            </a:pPr>
            <a:r>
              <a:rPr lang="en-US" dirty="0" smtClean="0"/>
              <a:t>     &lt;body&gt;</a:t>
            </a:r>
            <a:endParaRPr lang="en-US" dirty="0"/>
          </a:p>
          <a:p>
            <a:pPr marL="0" indent="0">
              <a:buNone/>
            </a:pPr>
            <a:r>
              <a:rPr lang="en-US" dirty="0"/>
              <a:t>	My very first web page!</a:t>
            </a:r>
          </a:p>
          <a:p>
            <a:pPr marL="0" indent="0">
              <a:buNone/>
            </a:pPr>
            <a:r>
              <a:rPr lang="en-US" dirty="0" smtClean="0"/>
              <a:t>     &lt;/body&gt;</a:t>
            </a:r>
            <a:endParaRPr lang="en-US" dirty="0"/>
          </a:p>
          <a:p>
            <a:pPr marL="0" indent="0">
              <a:buNone/>
            </a:pPr>
            <a:r>
              <a:rPr lang="en-US" dirty="0"/>
              <a:t> </a:t>
            </a:r>
            <a:r>
              <a:rPr lang="en-US" dirty="0" smtClean="0"/>
              <a:t>    &lt;/html&gt;</a:t>
            </a:r>
          </a:p>
          <a:p>
            <a:pPr marL="0" indent="0">
              <a:buNone/>
            </a:pPr>
            <a:r>
              <a:rPr lang="en-US" dirty="0" smtClean="0"/>
              <a:t>*** Notice there is no intersection of the Open and closed tags with others tags. When tags are inside other tags, we called them </a:t>
            </a:r>
            <a:r>
              <a:rPr lang="en-US" b="1" dirty="0" smtClean="0"/>
              <a:t>nested</a:t>
            </a:r>
            <a:r>
              <a:rPr lang="en-US" dirty="0" smtClean="0"/>
              <a:t>.</a:t>
            </a:r>
            <a:endParaRPr lang="en-US" dirty="0"/>
          </a:p>
        </p:txBody>
      </p:sp>
      <p:cxnSp>
        <p:nvCxnSpPr>
          <p:cNvPr id="5" name="Straight Arrow Connector 4"/>
          <p:cNvCxnSpPr/>
          <p:nvPr/>
        </p:nvCxnSpPr>
        <p:spPr>
          <a:xfrm>
            <a:off x="990600" y="2362200"/>
            <a:ext cx="381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996043" y="5029200"/>
            <a:ext cx="381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990600" y="2362200"/>
            <a:ext cx="5443" cy="2667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181100" y="3429000"/>
            <a:ext cx="1905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1181100" y="4419600"/>
            <a:ext cx="1905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1172029" y="3429000"/>
            <a:ext cx="9071" cy="990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1981200" y="25146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3200400" y="2667000"/>
            <a:ext cx="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6629400" y="2667000"/>
            <a:ext cx="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7848600" y="25146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981200" y="2514600"/>
            <a:ext cx="5867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3200400" y="2667000"/>
            <a:ext cx="3429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56606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8229600" cy="1143000"/>
          </a:xfrm>
        </p:spPr>
        <p:txBody>
          <a:bodyPr>
            <a:normAutofit fontScale="90000"/>
          </a:bodyPr>
          <a:lstStyle/>
          <a:p>
            <a:r>
              <a:rPr lang="en-US" dirty="0" smtClean="0"/>
              <a:t>Golden Rule of Nested Tags </a:t>
            </a:r>
            <a:br>
              <a:rPr lang="en-US" dirty="0" smtClean="0"/>
            </a:br>
            <a:r>
              <a:rPr lang="en-US" dirty="0" smtClean="0"/>
              <a:t>Opening and Closing tags</a:t>
            </a:r>
            <a:endParaRPr lang="en-US" dirty="0"/>
          </a:p>
        </p:txBody>
      </p:sp>
      <p:sp>
        <p:nvSpPr>
          <p:cNvPr id="3" name="Content Placeholder 2"/>
          <p:cNvSpPr>
            <a:spLocks noGrp="1"/>
          </p:cNvSpPr>
          <p:nvPr>
            <p:ph idx="1"/>
          </p:nvPr>
        </p:nvSpPr>
        <p:spPr>
          <a:xfrm>
            <a:off x="928255" y="2209801"/>
            <a:ext cx="8229600" cy="4648200"/>
          </a:xfrm>
        </p:spPr>
        <p:txBody>
          <a:bodyPr/>
          <a:lstStyle/>
          <a:p>
            <a:r>
              <a:rPr lang="en-US" dirty="0" smtClean="0"/>
              <a:t>Rule – last tag open is the first tag closed. </a:t>
            </a:r>
            <a:endParaRPr lang="en-US" dirty="0"/>
          </a:p>
          <a:p>
            <a:pPr marL="0" indent="0">
              <a:buNone/>
            </a:pPr>
            <a:r>
              <a:rPr lang="en-US" dirty="0" smtClean="0"/>
              <a:t>Example:</a:t>
            </a:r>
          </a:p>
          <a:p>
            <a:pPr marL="0" indent="0">
              <a:buNone/>
            </a:pPr>
            <a:r>
              <a:rPr lang="en-US" dirty="0" smtClean="0"/>
              <a:t> </a:t>
            </a:r>
          </a:p>
          <a:p>
            <a:pPr marL="0" indent="0">
              <a:buNone/>
            </a:pPr>
            <a:r>
              <a:rPr lang="en-US" dirty="0" smtClean="0"/>
              <a:t>1. &lt;head&gt;&lt;title&gt; Look </a:t>
            </a:r>
            <a:r>
              <a:rPr lang="en-US" dirty="0"/>
              <a:t>at me</a:t>
            </a:r>
            <a:r>
              <a:rPr lang="en-US" dirty="0" smtClean="0"/>
              <a:t>!&lt;/title&gt;&lt;/head&gt;</a:t>
            </a:r>
            <a:endParaRPr lang="en-US" dirty="0"/>
          </a:p>
        </p:txBody>
      </p:sp>
      <p:cxnSp>
        <p:nvCxnSpPr>
          <p:cNvPr id="5" name="Straight Arrow Connector 4"/>
          <p:cNvCxnSpPr/>
          <p:nvPr/>
        </p:nvCxnSpPr>
        <p:spPr>
          <a:xfrm>
            <a:off x="1801091" y="3429000"/>
            <a:ext cx="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8153400" y="3429000"/>
            <a:ext cx="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801091" y="3429000"/>
            <a:ext cx="635230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200400" y="3771900"/>
            <a:ext cx="0" cy="342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6781800" y="3771900"/>
            <a:ext cx="0" cy="342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200400" y="3771900"/>
            <a:ext cx="35814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18340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8229600" cy="1143000"/>
          </a:xfrm>
        </p:spPr>
        <p:txBody>
          <a:bodyPr>
            <a:normAutofit/>
          </a:bodyPr>
          <a:lstStyle/>
          <a:p>
            <a:r>
              <a:rPr lang="en-US" b="1" dirty="0"/>
              <a:t>Let’s review</a:t>
            </a:r>
            <a:r>
              <a:rPr lang="en-US" b="1" dirty="0" smtClean="0"/>
              <a:t>:</a:t>
            </a:r>
            <a:endParaRPr lang="en-US" dirty="0"/>
          </a:p>
        </p:txBody>
      </p:sp>
      <p:sp>
        <p:nvSpPr>
          <p:cNvPr id="3" name="Content Placeholder 2"/>
          <p:cNvSpPr>
            <a:spLocks noGrp="1"/>
          </p:cNvSpPr>
          <p:nvPr>
            <p:ph idx="1"/>
          </p:nvPr>
        </p:nvSpPr>
        <p:spPr>
          <a:xfrm>
            <a:off x="762000" y="1600200"/>
            <a:ext cx="8382000" cy="5257800"/>
          </a:xfrm>
        </p:spPr>
        <p:txBody>
          <a:bodyPr>
            <a:normAutofit fontScale="85000" lnSpcReduction="20000"/>
          </a:bodyPr>
          <a:lstStyle/>
          <a:p>
            <a:r>
              <a:rPr lang="en-US" b="1" dirty="0" smtClean="0"/>
              <a:t>Tags</a:t>
            </a:r>
            <a:r>
              <a:rPr lang="en-US" dirty="0" smtClean="0"/>
              <a:t> </a:t>
            </a:r>
            <a:r>
              <a:rPr lang="en-US" dirty="0"/>
              <a:t>are in in open and closed angle brackets &lt;&gt; also called </a:t>
            </a:r>
            <a:r>
              <a:rPr lang="en-US" b="1" dirty="0"/>
              <a:t>open tag </a:t>
            </a:r>
            <a:r>
              <a:rPr lang="en-US" dirty="0"/>
              <a:t>it starts the command at that point.</a:t>
            </a:r>
          </a:p>
          <a:p>
            <a:r>
              <a:rPr lang="en-US" b="1" dirty="0"/>
              <a:t>Closed Tags</a:t>
            </a:r>
            <a:r>
              <a:rPr lang="en-US" dirty="0"/>
              <a:t> can be </a:t>
            </a:r>
            <a:r>
              <a:rPr lang="en-US" dirty="0" err="1"/>
              <a:t>identied</a:t>
            </a:r>
            <a:r>
              <a:rPr lang="en-US" dirty="0"/>
              <a:t> with the slash inside of the double &lt;&gt;’s. (&lt;/… &gt;). They stop the command at that point.  </a:t>
            </a:r>
          </a:p>
          <a:p>
            <a:r>
              <a:rPr lang="en-US" b="1" dirty="0"/>
              <a:t>Empty elements</a:t>
            </a:r>
            <a:r>
              <a:rPr lang="en-US" dirty="0"/>
              <a:t> – are stand-alone tags that don’t need a closed tag.  </a:t>
            </a:r>
          </a:p>
          <a:p>
            <a:r>
              <a:rPr lang="en-US" b="1" dirty="0"/>
              <a:t>Command</a:t>
            </a:r>
            <a:r>
              <a:rPr lang="en-US" dirty="0"/>
              <a:t> follows the &lt; angle bracket. It applies that command at that point until it is closed. </a:t>
            </a:r>
          </a:p>
          <a:p>
            <a:r>
              <a:rPr lang="en-US" b="1" dirty="0"/>
              <a:t>Attributes</a:t>
            </a:r>
            <a:r>
              <a:rPr lang="en-US" dirty="0"/>
              <a:t> – are in the open tag after the command and has an effect on how the command will be displayed or act. </a:t>
            </a:r>
          </a:p>
          <a:p>
            <a:r>
              <a:rPr lang="en-US" b="1" dirty="0"/>
              <a:t>Value</a:t>
            </a:r>
            <a:r>
              <a:rPr lang="en-US" dirty="0"/>
              <a:t> – follows the attribute with an equal (=) symbol. </a:t>
            </a:r>
          </a:p>
          <a:p>
            <a:endParaRPr lang="en-US" dirty="0"/>
          </a:p>
        </p:txBody>
      </p:sp>
    </p:spTree>
    <p:extLst>
      <p:ext uri="{BB962C8B-B14F-4D97-AF65-F5344CB8AC3E}">
        <p14:creationId xmlns:p14="http://schemas.microsoft.com/office/powerpoint/2010/main" val="24271354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545" y="967365"/>
            <a:ext cx="8229600" cy="1143000"/>
          </a:xfrm>
        </p:spPr>
        <p:txBody>
          <a:bodyPr/>
          <a:lstStyle/>
          <a:p>
            <a:r>
              <a:rPr lang="en-US" dirty="0" smtClean="0"/>
              <a:t>Saving an HTML document</a:t>
            </a:r>
            <a:endParaRPr lang="en-US" dirty="0"/>
          </a:p>
        </p:txBody>
      </p:sp>
      <p:sp>
        <p:nvSpPr>
          <p:cNvPr id="3" name="Content Placeholder 2"/>
          <p:cNvSpPr>
            <a:spLocks noGrp="1"/>
          </p:cNvSpPr>
          <p:nvPr>
            <p:ph idx="1"/>
          </p:nvPr>
        </p:nvSpPr>
        <p:spPr>
          <a:xfrm>
            <a:off x="914400" y="2304328"/>
            <a:ext cx="8229600" cy="4525963"/>
          </a:xfrm>
        </p:spPr>
        <p:txBody>
          <a:bodyPr/>
          <a:lstStyle/>
          <a:p>
            <a:pPr>
              <a:buFont typeface="Wingdings" panose="05000000000000000000" pitchFamily="2" charset="2"/>
              <a:buChar char="Ø"/>
            </a:pPr>
            <a:r>
              <a:rPr lang="en-US" b="1" dirty="0" smtClean="0"/>
              <a:t> .</a:t>
            </a:r>
            <a:r>
              <a:rPr lang="en-US" b="1" dirty="0" err="1" smtClean="0"/>
              <a:t>htm</a:t>
            </a:r>
            <a:endParaRPr lang="en-US" b="1" dirty="0" smtClean="0"/>
          </a:p>
          <a:p>
            <a:pPr>
              <a:buFont typeface="Wingdings" panose="05000000000000000000" pitchFamily="2" charset="2"/>
              <a:buChar char="Ø"/>
            </a:pPr>
            <a:r>
              <a:rPr lang="en-US" b="1" dirty="0" smtClean="0"/>
              <a:t> .html</a:t>
            </a:r>
            <a:endParaRPr lang="en-US" b="1" dirty="0"/>
          </a:p>
        </p:txBody>
      </p:sp>
    </p:spTree>
    <p:extLst>
      <p:ext uri="{BB962C8B-B14F-4D97-AF65-F5344CB8AC3E}">
        <p14:creationId xmlns:p14="http://schemas.microsoft.com/office/powerpoint/2010/main" val="19763193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0"/>
            <a:ext cx="8229600" cy="1143000"/>
          </a:xfrm>
        </p:spPr>
        <p:txBody>
          <a:bodyPr>
            <a:normAutofit fontScale="90000"/>
          </a:bodyPr>
          <a:lstStyle/>
          <a:p>
            <a:r>
              <a:rPr lang="en-US" b="1" dirty="0"/>
              <a:t>The Most Important Differences from HTML</a:t>
            </a:r>
            <a:r>
              <a:rPr lang="en-US" b="1" dirty="0" smtClean="0"/>
              <a:t>:</a:t>
            </a:r>
            <a:endParaRPr lang="en-US" dirty="0"/>
          </a:p>
        </p:txBody>
      </p:sp>
      <p:sp>
        <p:nvSpPr>
          <p:cNvPr id="3" name="Content Placeholder 2"/>
          <p:cNvSpPr>
            <a:spLocks noGrp="1"/>
          </p:cNvSpPr>
          <p:nvPr>
            <p:ph idx="1"/>
          </p:nvPr>
        </p:nvSpPr>
        <p:spPr>
          <a:xfrm>
            <a:off x="899886" y="1905001"/>
            <a:ext cx="8229600" cy="4938486"/>
          </a:xfrm>
        </p:spPr>
        <p:txBody>
          <a:bodyPr>
            <a:normAutofit fontScale="70000" lnSpcReduction="20000"/>
          </a:bodyPr>
          <a:lstStyle/>
          <a:p>
            <a:r>
              <a:rPr lang="en-US" b="1" dirty="0" smtClean="0"/>
              <a:t>Document </a:t>
            </a:r>
            <a:r>
              <a:rPr lang="en-US" b="1" dirty="0"/>
              <a:t>Structure</a:t>
            </a:r>
            <a:endParaRPr lang="en-US" dirty="0"/>
          </a:p>
          <a:p>
            <a:pPr lvl="1"/>
            <a:r>
              <a:rPr lang="en-US" dirty="0"/>
              <a:t>XHTML DOCTYPE is </a:t>
            </a:r>
            <a:r>
              <a:rPr lang="en-US" b="1" dirty="0"/>
              <a:t>mandatory</a:t>
            </a:r>
            <a:endParaRPr lang="en-US" dirty="0"/>
          </a:p>
          <a:p>
            <a:pPr lvl="1"/>
            <a:r>
              <a:rPr lang="en-US" dirty="0"/>
              <a:t>The </a:t>
            </a:r>
            <a:r>
              <a:rPr lang="en-US" dirty="0" err="1"/>
              <a:t>xmlns</a:t>
            </a:r>
            <a:r>
              <a:rPr lang="en-US" dirty="0"/>
              <a:t> attribute in &lt;html&gt; is </a:t>
            </a:r>
            <a:r>
              <a:rPr lang="en-US" b="1" dirty="0"/>
              <a:t>mandatory</a:t>
            </a:r>
            <a:endParaRPr lang="en-US" dirty="0"/>
          </a:p>
          <a:p>
            <a:pPr lvl="1"/>
            <a:r>
              <a:rPr lang="en-US" dirty="0"/>
              <a:t>&lt;html&gt;, &lt;head&gt;, &lt;title&gt;, and &lt;body&gt; are </a:t>
            </a:r>
            <a:r>
              <a:rPr lang="en-US" b="1" dirty="0"/>
              <a:t>mandatory</a:t>
            </a:r>
            <a:endParaRPr lang="en-US" dirty="0"/>
          </a:p>
          <a:p>
            <a:r>
              <a:rPr lang="en-US" b="1" dirty="0"/>
              <a:t>XHTML Elements</a:t>
            </a:r>
            <a:endParaRPr lang="en-US" dirty="0"/>
          </a:p>
          <a:p>
            <a:pPr lvl="1"/>
            <a:r>
              <a:rPr lang="en-US" dirty="0"/>
              <a:t>XHTML elements must be </a:t>
            </a:r>
            <a:r>
              <a:rPr lang="en-US" b="1" dirty="0"/>
              <a:t>properly nested</a:t>
            </a:r>
            <a:endParaRPr lang="en-US" dirty="0"/>
          </a:p>
          <a:p>
            <a:pPr lvl="1"/>
            <a:r>
              <a:rPr lang="en-US" dirty="0"/>
              <a:t>XHTML elements must always be </a:t>
            </a:r>
            <a:r>
              <a:rPr lang="en-US" b="1" dirty="0"/>
              <a:t>closed</a:t>
            </a:r>
            <a:endParaRPr lang="en-US" dirty="0"/>
          </a:p>
          <a:p>
            <a:pPr lvl="1"/>
            <a:r>
              <a:rPr lang="en-US" dirty="0"/>
              <a:t>XHTML elements must be in </a:t>
            </a:r>
            <a:r>
              <a:rPr lang="en-US" b="1" dirty="0"/>
              <a:t>lowercase</a:t>
            </a:r>
            <a:endParaRPr lang="en-US" dirty="0"/>
          </a:p>
          <a:p>
            <a:pPr lvl="1"/>
            <a:r>
              <a:rPr lang="en-US" dirty="0"/>
              <a:t>XHTML documents must have </a:t>
            </a:r>
            <a:r>
              <a:rPr lang="en-US" b="1" dirty="0"/>
              <a:t>one root element</a:t>
            </a:r>
            <a:endParaRPr lang="en-US" dirty="0"/>
          </a:p>
          <a:p>
            <a:r>
              <a:rPr lang="en-US" b="1" dirty="0"/>
              <a:t>XHTML Attributes</a:t>
            </a:r>
            <a:endParaRPr lang="en-US" dirty="0"/>
          </a:p>
          <a:p>
            <a:pPr lvl="1"/>
            <a:r>
              <a:rPr lang="en-US" dirty="0"/>
              <a:t>Attribute names must be in </a:t>
            </a:r>
            <a:r>
              <a:rPr lang="en-US" b="1" dirty="0"/>
              <a:t>lower case</a:t>
            </a:r>
            <a:endParaRPr lang="en-US" dirty="0"/>
          </a:p>
          <a:p>
            <a:pPr lvl="1"/>
            <a:r>
              <a:rPr lang="en-US" dirty="0"/>
              <a:t>Attribute values must be </a:t>
            </a:r>
            <a:r>
              <a:rPr lang="en-US" b="1" dirty="0"/>
              <a:t>quoted</a:t>
            </a:r>
            <a:endParaRPr lang="en-US" dirty="0"/>
          </a:p>
          <a:p>
            <a:pPr lvl="1"/>
            <a:r>
              <a:rPr lang="en-US" dirty="0"/>
              <a:t>Attribute minimization is </a:t>
            </a:r>
            <a:r>
              <a:rPr lang="en-US" b="1" dirty="0"/>
              <a:t>forbidden</a:t>
            </a:r>
            <a:endParaRPr lang="en-US" dirty="0"/>
          </a:p>
          <a:p>
            <a:pPr marL="0" indent="0">
              <a:buNone/>
            </a:pPr>
            <a:r>
              <a:rPr lang="en-US" b="1" dirty="0"/>
              <a:t>Again, don’t worry about the above statements; we will be covering all of this throughout this course. </a:t>
            </a:r>
            <a:endParaRPr lang="en-US" dirty="0"/>
          </a:p>
          <a:p>
            <a:endParaRPr lang="en-US" dirty="0"/>
          </a:p>
        </p:txBody>
      </p:sp>
    </p:spTree>
    <p:extLst>
      <p:ext uri="{BB962C8B-B14F-4D97-AF65-F5344CB8AC3E}">
        <p14:creationId xmlns:p14="http://schemas.microsoft.com/office/powerpoint/2010/main" val="22076238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0"/>
            <a:ext cx="8229600" cy="1143000"/>
          </a:xfrm>
        </p:spPr>
        <p:txBody>
          <a:bodyPr>
            <a:normAutofit/>
          </a:bodyPr>
          <a:lstStyle/>
          <a:p>
            <a:r>
              <a:rPr lang="en-US" b="1" dirty="0" smtClean="0"/>
              <a:t> </a:t>
            </a:r>
            <a:r>
              <a:rPr lang="en-US" b="1" dirty="0"/>
              <a:t>Lesson on </a:t>
            </a:r>
            <a:r>
              <a:rPr lang="en-US" b="1" dirty="0" smtClean="0"/>
              <a:t>Docs</a:t>
            </a:r>
            <a:endParaRPr lang="en-US" dirty="0"/>
          </a:p>
        </p:txBody>
      </p:sp>
      <p:sp>
        <p:nvSpPr>
          <p:cNvPr id="3" name="Content Placeholder 2"/>
          <p:cNvSpPr>
            <a:spLocks noGrp="1"/>
          </p:cNvSpPr>
          <p:nvPr>
            <p:ph idx="1"/>
          </p:nvPr>
        </p:nvSpPr>
        <p:spPr>
          <a:xfrm>
            <a:off x="878114" y="1600200"/>
            <a:ext cx="8229600" cy="5257800"/>
          </a:xfrm>
        </p:spPr>
        <p:txBody>
          <a:bodyPr>
            <a:normAutofit fontScale="70000" lnSpcReduction="20000"/>
          </a:bodyPr>
          <a:lstStyle/>
          <a:p>
            <a:r>
              <a:rPr lang="en-US" b="1" dirty="0" smtClean="0"/>
              <a:t>&lt;!</a:t>
            </a:r>
            <a:r>
              <a:rPr lang="en-US" b="1" dirty="0"/>
              <a:t>DOCTYPE ....&gt; Is Mandatory</a:t>
            </a:r>
            <a:endParaRPr lang="en-US" dirty="0"/>
          </a:p>
          <a:p>
            <a:r>
              <a:rPr lang="en-US" dirty="0">
                <a:latin typeface="Times New Roman" panose="02020603050405020304" pitchFamily="18" charset="0"/>
                <a:cs typeface="Times New Roman" panose="02020603050405020304" pitchFamily="18" charset="0"/>
              </a:rPr>
              <a:t>The &lt;!DOCTYPE&gt; declaration must be the very first thing in your HTML document, before the &lt;html&gt; tag.</a:t>
            </a:r>
          </a:p>
          <a:p>
            <a:r>
              <a:rPr lang="en-US" dirty="0">
                <a:latin typeface="Times New Roman" panose="02020603050405020304" pitchFamily="18" charset="0"/>
                <a:cs typeface="Times New Roman" panose="02020603050405020304" pitchFamily="18" charset="0"/>
              </a:rPr>
              <a:t>The &lt;!DOCTYPE&gt; declaration is not an HTML tag; it is an instruction to the web browser about what version of HTML the page is written in.</a:t>
            </a:r>
          </a:p>
          <a:p>
            <a:r>
              <a:rPr lang="en-US" dirty="0">
                <a:latin typeface="Times New Roman" panose="02020603050405020304" pitchFamily="18" charset="0"/>
                <a:cs typeface="Times New Roman" panose="02020603050405020304" pitchFamily="18" charset="0"/>
              </a:rPr>
              <a:t>An XHTML document must have an XHTML DOCTYPE declaration. The &lt;!DOCTYPE&gt; declaration is NOT case sensitive.</a:t>
            </a:r>
          </a:p>
          <a:p>
            <a:r>
              <a:rPr lang="en-US" dirty="0">
                <a:latin typeface="Times New Roman" panose="02020603050405020304" pitchFamily="18" charset="0"/>
                <a:cs typeface="Times New Roman" panose="02020603050405020304" pitchFamily="18" charset="0"/>
              </a:rPr>
              <a:t>The &lt;html&gt;, &lt;head&gt;, &lt;title&gt;, and &lt;body&gt; elements must also be present, and the </a:t>
            </a:r>
            <a:r>
              <a:rPr lang="en-US" dirty="0" err="1">
                <a:latin typeface="Times New Roman" panose="02020603050405020304" pitchFamily="18" charset="0"/>
                <a:cs typeface="Times New Roman" panose="02020603050405020304" pitchFamily="18" charset="0"/>
              </a:rPr>
              <a:t>xmlns</a:t>
            </a:r>
            <a:r>
              <a:rPr lang="en-US" dirty="0">
                <a:latin typeface="Times New Roman" panose="02020603050405020304" pitchFamily="18" charset="0"/>
                <a:cs typeface="Times New Roman" panose="02020603050405020304" pitchFamily="18" charset="0"/>
              </a:rPr>
              <a:t> attribute in &lt;html&gt; must specify the xml namespace for the document.</a:t>
            </a:r>
          </a:p>
          <a:p>
            <a:r>
              <a:rPr lang="en-US" dirty="0">
                <a:latin typeface="Times New Roman" panose="02020603050405020304" pitchFamily="18" charset="0"/>
                <a:cs typeface="Times New Roman" panose="02020603050405020304" pitchFamily="18" charset="0"/>
              </a:rPr>
              <a:t>This example shows an XHTML document with a minimum of required tags:</a:t>
            </a:r>
          </a:p>
          <a:p>
            <a:r>
              <a:rPr lang="en-US" dirty="0">
                <a:latin typeface="Times New Roman" panose="02020603050405020304" pitchFamily="18" charset="0"/>
                <a:cs typeface="Times New Roman" panose="02020603050405020304" pitchFamily="18" charset="0"/>
              </a:rPr>
              <a:t>&lt;!DOCTYPE html PUBLIC "-//W3C//DTD XHTML 1.0 Transitional//EN"</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"http://www.w3.org/TR/xhtml1/DTD/xhtml1-transitional.dtd</a:t>
            </a:r>
            <a:r>
              <a:rPr lang="en-US" dirty="0" smtClean="0">
                <a:latin typeface="Times New Roman" panose="02020603050405020304" pitchFamily="18" charset="0"/>
                <a:cs typeface="Times New Roman" panose="02020603050405020304" pitchFamily="18" charset="0"/>
              </a:rPr>
              <a:t>"&gt;</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56416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1743" y="609600"/>
            <a:ext cx="8229600" cy="1143000"/>
          </a:xfrm>
        </p:spPr>
        <p:txBody>
          <a:bodyPr>
            <a:normAutofit fontScale="90000"/>
          </a:bodyPr>
          <a:lstStyle/>
          <a:p>
            <a:r>
              <a:rPr lang="en-US" dirty="0"/>
              <a:t>There are </a:t>
            </a:r>
            <a:r>
              <a:rPr lang="en-US" dirty="0" smtClean="0"/>
              <a:t>several DOCS </a:t>
            </a:r>
            <a:r>
              <a:rPr lang="en-US" dirty="0"/>
              <a:t>to pick </a:t>
            </a:r>
            <a:r>
              <a:rPr lang="en-US" dirty="0" smtClean="0"/>
              <a:t>from</a:t>
            </a:r>
            <a:endParaRPr lang="en-US" dirty="0"/>
          </a:p>
        </p:txBody>
      </p:sp>
      <p:sp>
        <p:nvSpPr>
          <p:cNvPr id="3" name="Content Placeholder 2"/>
          <p:cNvSpPr>
            <a:spLocks noGrp="1"/>
          </p:cNvSpPr>
          <p:nvPr>
            <p:ph idx="1"/>
          </p:nvPr>
        </p:nvSpPr>
        <p:spPr>
          <a:xfrm>
            <a:off x="899886" y="1676400"/>
            <a:ext cx="8229600" cy="5181600"/>
          </a:xfrm>
        </p:spPr>
        <p:txBody>
          <a:bodyPr>
            <a:normAutofit fontScale="70000" lnSpcReduction="20000"/>
          </a:bodyPr>
          <a:lstStyle/>
          <a:p>
            <a:pPr lvl="1"/>
            <a:r>
              <a:rPr lang="en-US" sz="2500" b="1" dirty="0" smtClean="0">
                <a:latin typeface="Times New Roman" panose="02020603050405020304" pitchFamily="18" charset="0"/>
                <a:cs typeface="Times New Roman" panose="02020603050405020304" pitchFamily="18" charset="0"/>
              </a:rPr>
              <a:t>XHTML </a:t>
            </a:r>
            <a:r>
              <a:rPr lang="en-US" sz="2500" b="1" dirty="0">
                <a:latin typeface="Times New Roman" panose="02020603050405020304" pitchFamily="18" charset="0"/>
                <a:cs typeface="Times New Roman" panose="02020603050405020304" pitchFamily="18" charset="0"/>
              </a:rPr>
              <a:t>1.0 Strict</a:t>
            </a:r>
          </a:p>
          <a:p>
            <a:r>
              <a:rPr lang="en-US" sz="2500" dirty="0">
                <a:latin typeface="Times New Roman" panose="02020603050405020304" pitchFamily="18" charset="0"/>
                <a:cs typeface="Times New Roman" panose="02020603050405020304" pitchFamily="18" charset="0"/>
              </a:rPr>
              <a:t>This DTD contains all HTML elements and attributes, but does NOT INCLUDE presentational or deprecated elements (like font). Framesets are not allowed. The markup must also be written as well-formed XML</a:t>
            </a:r>
            <a:r>
              <a:rPr lang="en-US" sz="2500" dirty="0" smtClean="0">
                <a:latin typeface="Times New Roman" panose="02020603050405020304" pitchFamily="18" charset="0"/>
                <a:cs typeface="Times New Roman" panose="02020603050405020304" pitchFamily="18" charset="0"/>
              </a:rPr>
              <a:t>. &lt;!</a:t>
            </a:r>
            <a:r>
              <a:rPr lang="en-US" sz="2500" dirty="0">
                <a:latin typeface="Times New Roman" panose="02020603050405020304" pitchFamily="18" charset="0"/>
                <a:cs typeface="Times New Roman" panose="02020603050405020304" pitchFamily="18" charset="0"/>
              </a:rPr>
              <a:t>DOCTYPE html PUBLIC "-//W3C//DTD XHTML 1.0 Strict//EN" "http://www.w3.org/TR/xhtml1/DTD/xhtml1-strict.dtd"&gt; </a:t>
            </a:r>
          </a:p>
          <a:p>
            <a:pPr lvl="1"/>
            <a:r>
              <a:rPr lang="en-US" sz="2500" b="1" dirty="0">
                <a:latin typeface="Times New Roman" panose="02020603050405020304" pitchFamily="18" charset="0"/>
                <a:cs typeface="Times New Roman" panose="02020603050405020304" pitchFamily="18" charset="0"/>
              </a:rPr>
              <a:t>XHTML 1.0 Transitional</a:t>
            </a:r>
          </a:p>
          <a:p>
            <a:r>
              <a:rPr lang="en-US" sz="2500" dirty="0">
                <a:latin typeface="Times New Roman" panose="02020603050405020304" pitchFamily="18" charset="0"/>
                <a:cs typeface="Times New Roman" panose="02020603050405020304" pitchFamily="18" charset="0"/>
              </a:rPr>
              <a:t>This DTD contains all HTML elements and attributes, INCLUDING presentational and deprecated elements (like font). Framesets are not allowed. The markup must also be written as well-formed XML</a:t>
            </a:r>
            <a:r>
              <a:rPr lang="en-US" sz="2500" dirty="0" smtClean="0">
                <a:latin typeface="Times New Roman" panose="02020603050405020304" pitchFamily="18" charset="0"/>
                <a:cs typeface="Times New Roman" panose="02020603050405020304" pitchFamily="18" charset="0"/>
              </a:rPr>
              <a:t>. &lt;!</a:t>
            </a:r>
            <a:r>
              <a:rPr lang="en-US" sz="2500" dirty="0">
                <a:latin typeface="Times New Roman" panose="02020603050405020304" pitchFamily="18" charset="0"/>
                <a:cs typeface="Times New Roman" panose="02020603050405020304" pitchFamily="18" charset="0"/>
              </a:rPr>
              <a:t>DOCTYPE html PUBLIC "-//W3C//DTD XHTML 1.0 Transitional//EN" "http://www.w3.org/TR/xhtml1/DTD/xhtml1-transitional.dtd"&gt; </a:t>
            </a:r>
          </a:p>
          <a:p>
            <a:pPr lvl="1"/>
            <a:r>
              <a:rPr lang="en-US" sz="2500" b="1" dirty="0">
                <a:latin typeface="Times New Roman" panose="02020603050405020304" pitchFamily="18" charset="0"/>
                <a:cs typeface="Times New Roman" panose="02020603050405020304" pitchFamily="18" charset="0"/>
              </a:rPr>
              <a:t>XHTML 1.0 Frameset</a:t>
            </a:r>
          </a:p>
          <a:p>
            <a:r>
              <a:rPr lang="en-US" sz="2500" dirty="0">
                <a:latin typeface="Times New Roman" panose="02020603050405020304" pitchFamily="18" charset="0"/>
                <a:cs typeface="Times New Roman" panose="02020603050405020304" pitchFamily="18" charset="0"/>
              </a:rPr>
              <a:t>This DTD is equal to XHTML 1.0 Transitional, but allows the use of frameset content</a:t>
            </a:r>
            <a:r>
              <a:rPr lang="en-US" sz="2500" dirty="0" smtClean="0">
                <a:latin typeface="Times New Roman" panose="02020603050405020304" pitchFamily="18" charset="0"/>
                <a:cs typeface="Times New Roman" panose="02020603050405020304" pitchFamily="18" charset="0"/>
              </a:rPr>
              <a:t>. &lt;!</a:t>
            </a:r>
            <a:r>
              <a:rPr lang="en-US" sz="2500" dirty="0">
                <a:latin typeface="Times New Roman" panose="02020603050405020304" pitchFamily="18" charset="0"/>
                <a:cs typeface="Times New Roman" panose="02020603050405020304" pitchFamily="18" charset="0"/>
              </a:rPr>
              <a:t>DOCTYPE html PUBLIC "-//W3C//DTD XHTML 1.0 Frameset//EN" "http://www.w3.org/TR/xhtml1/DTD/xhtml1-frameset.dtd"&gt; </a:t>
            </a:r>
          </a:p>
          <a:p>
            <a:pPr lvl="1"/>
            <a:r>
              <a:rPr lang="en-US" sz="2500" b="1" dirty="0">
                <a:latin typeface="Times New Roman" panose="02020603050405020304" pitchFamily="18" charset="0"/>
                <a:cs typeface="Times New Roman" panose="02020603050405020304" pitchFamily="18" charset="0"/>
              </a:rPr>
              <a:t>XHTML 1.1</a:t>
            </a:r>
          </a:p>
          <a:p>
            <a:r>
              <a:rPr lang="en-US" sz="2500" dirty="0">
                <a:latin typeface="Times New Roman" panose="02020603050405020304" pitchFamily="18" charset="0"/>
                <a:cs typeface="Times New Roman" panose="02020603050405020304" pitchFamily="18" charset="0"/>
              </a:rPr>
              <a:t>This DTD is equal to XHTML 1.0 Strict, but allows you to add modules (for example to provide ruby support for East-Asian languages</a:t>
            </a:r>
            <a:r>
              <a:rPr lang="en-US" sz="2500" dirty="0" smtClean="0">
                <a:latin typeface="Times New Roman" panose="02020603050405020304" pitchFamily="18" charset="0"/>
                <a:cs typeface="Times New Roman" panose="02020603050405020304" pitchFamily="18" charset="0"/>
              </a:rPr>
              <a:t>). &lt;!</a:t>
            </a:r>
            <a:r>
              <a:rPr lang="en-US" sz="2500" dirty="0">
                <a:latin typeface="Times New Roman" panose="02020603050405020304" pitchFamily="18" charset="0"/>
                <a:cs typeface="Times New Roman" panose="02020603050405020304" pitchFamily="18" charset="0"/>
              </a:rPr>
              <a:t>DOCTYPE html PUBLIC "-//W3C//DTD XHTML 1.1//EN" "http://www.w3.org/TR/xhtml11/DTD/xhtml11.dtd"&gt; </a:t>
            </a:r>
          </a:p>
          <a:p>
            <a:endParaRPr lang="en-US" dirty="0"/>
          </a:p>
        </p:txBody>
      </p:sp>
    </p:spTree>
    <p:extLst>
      <p:ext uri="{BB962C8B-B14F-4D97-AF65-F5344CB8AC3E}">
        <p14:creationId xmlns:p14="http://schemas.microsoft.com/office/powerpoint/2010/main" val="7607042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8229600" cy="1143000"/>
          </a:xfrm>
        </p:spPr>
        <p:txBody>
          <a:bodyPr>
            <a:normAutofit/>
          </a:bodyPr>
          <a:lstStyle/>
          <a:p>
            <a:r>
              <a:rPr lang="en-US" b="1" dirty="0"/>
              <a:t>Meta Tags Definition and </a:t>
            </a:r>
            <a:r>
              <a:rPr lang="en-US" b="1" dirty="0" smtClean="0"/>
              <a:t>Usage</a:t>
            </a:r>
            <a:endParaRPr lang="en-US" dirty="0"/>
          </a:p>
        </p:txBody>
      </p:sp>
      <p:sp>
        <p:nvSpPr>
          <p:cNvPr id="3" name="Content Placeholder 2"/>
          <p:cNvSpPr>
            <a:spLocks noGrp="1"/>
          </p:cNvSpPr>
          <p:nvPr>
            <p:ph idx="1"/>
          </p:nvPr>
        </p:nvSpPr>
        <p:spPr>
          <a:xfrm>
            <a:off x="990600" y="1295400"/>
            <a:ext cx="8229600" cy="5562601"/>
          </a:xfrm>
        </p:spPr>
        <p:txBody>
          <a:bodyPr>
            <a:noAutofit/>
          </a:bodyPr>
          <a:lstStyle/>
          <a:p>
            <a:r>
              <a:rPr lang="en-US" sz="1500" dirty="0" smtClean="0"/>
              <a:t>Metadata </a:t>
            </a:r>
            <a:r>
              <a:rPr lang="en-US" sz="1500" dirty="0"/>
              <a:t>is data (information) about data.</a:t>
            </a:r>
          </a:p>
          <a:p>
            <a:r>
              <a:rPr lang="en-US" sz="1500" dirty="0"/>
              <a:t>The &lt;meta&gt; tag provides metadata about the HTML document. Metadata will not be displayed on the page, but will be machine </a:t>
            </a:r>
            <a:r>
              <a:rPr lang="en-US" sz="1500" dirty="0" err="1"/>
              <a:t>parsable</a:t>
            </a:r>
            <a:r>
              <a:rPr lang="en-US" sz="1500" dirty="0"/>
              <a:t>.</a:t>
            </a:r>
          </a:p>
          <a:p>
            <a:r>
              <a:rPr lang="en-US" sz="1500" dirty="0"/>
              <a:t>Meta elements are typically used to specify page description, keywords, author of the document, last modified, and other metadata.</a:t>
            </a:r>
          </a:p>
          <a:p>
            <a:r>
              <a:rPr lang="en-US" sz="1500" dirty="0"/>
              <a:t>The metadata can be used by browsers (how to display content or reload page), search engines (keywords), or other web services.</a:t>
            </a:r>
          </a:p>
          <a:p>
            <a:pPr marL="0" indent="0">
              <a:buNone/>
            </a:pPr>
            <a:r>
              <a:rPr lang="en-US" sz="1500" b="1" dirty="0"/>
              <a:t>Tips and Notes</a:t>
            </a:r>
            <a:endParaRPr lang="en-US" sz="1500" dirty="0"/>
          </a:p>
          <a:p>
            <a:r>
              <a:rPr lang="en-US" sz="1500" b="1" dirty="0"/>
              <a:t>Note: </a:t>
            </a:r>
            <a:r>
              <a:rPr lang="en-US" sz="1500" dirty="0"/>
              <a:t>&lt;meta&gt; tags always goes inside the &lt;head&gt; element.</a:t>
            </a:r>
          </a:p>
          <a:p>
            <a:r>
              <a:rPr lang="en-US" sz="1500" b="1" dirty="0"/>
              <a:t>Note:</a:t>
            </a:r>
            <a:r>
              <a:rPr lang="en-US" sz="1500" dirty="0"/>
              <a:t> Metadata is always passed as name/value pairs.</a:t>
            </a:r>
          </a:p>
          <a:p>
            <a:r>
              <a:rPr lang="en-US" sz="1500" b="1" dirty="0"/>
              <a:t>Note:</a:t>
            </a:r>
            <a:r>
              <a:rPr lang="en-US" sz="1500" dirty="0"/>
              <a:t> The content attribute MUST be defined if the name or the http-</a:t>
            </a:r>
            <a:r>
              <a:rPr lang="en-US" sz="1500" dirty="0" err="1"/>
              <a:t>equiv</a:t>
            </a:r>
            <a:r>
              <a:rPr lang="en-US" sz="1500" dirty="0"/>
              <a:t> attribute is defined. If none of these are defined, the content attribute CANNOT be defined.</a:t>
            </a:r>
          </a:p>
          <a:p>
            <a:pPr marL="0" indent="0">
              <a:buNone/>
            </a:pPr>
            <a:r>
              <a:rPr lang="en-US" sz="1500" b="1" dirty="0"/>
              <a:t>Examples</a:t>
            </a:r>
            <a:endParaRPr lang="en-US" sz="1500" dirty="0"/>
          </a:p>
          <a:p>
            <a:r>
              <a:rPr lang="en-US" sz="1500" b="1" dirty="0"/>
              <a:t>Example 1 - Define keywords for search engines:</a:t>
            </a:r>
            <a:endParaRPr lang="en-US" sz="1500" dirty="0"/>
          </a:p>
          <a:p>
            <a:pPr marL="0" indent="0">
              <a:buNone/>
            </a:pPr>
            <a:r>
              <a:rPr lang="en-US" sz="1500" dirty="0" smtClean="0"/>
              <a:t>	&lt;</a:t>
            </a:r>
            <a:r>
              <a:rPr lang="en-US" sz="1500" dirty="0"/>
              <a:t>meta name="keywords" content="HTML, CSS, XML, XHTML, JavaScript"&gt;</a:t>
            </a:r>
          </a:p>
          <a:p>
            <a:r>
              <a:rPr lang="en-US" sz="1500" b="1" dirty="0"/>
              <a:t>Example 2 - Define a description of your web page:</a:t>
            </a:r>
            <a:endParaRPr lang="en-US" sz="1500" dirty="0"/>
          </a:p>
          <a:p>
            <a:pPr marL="0" indent="0">
              <a:buNone/>
            </a:pPr>
            <a:r>
              <a:rPr lang="en-US" sz="1500" dirty="0" smtClean="0"/>
              <a:t>	&lt;</a:t>
            </a:r>
            <a:r>
              <a:rPr lang="en-US" sz="1500" dirty="0"/>
              <a:t>meta name="description" content="Free Web tutorials on HTML and CSS"&gt;</a:t>
            </a:r>
          </a:p>
          <a:p>
            <a:r>
              <a:rPr lang="en-US" sz="1500" b="1" dirty="0"/>
              <a:t>Example 3 - Define the author of a page:</a:t>
            </a:r>
            <a:endParaRPr lang="en-US" sz="1500" dirty="0"/>
          </a:p>
          <a:p>
            <a:pPr marL="0" indent="0">
              <a:buNone/>
            </a:pPr>
            <a:r>
              <a:rPr lang="en-US" sz="1500" dirty="0" smtClean="0"/>
              <a:t>	&lt;</a:t>
            </a:r>
            <a:r>
              <a:rPr lang="en-US" sz="1500" dirty="0"/>
              <a:t>meta name="author" content="</a:t>
            </a:r>
            <a:r>
              <a:rPr lang="en-US" sz="1500" dirty="0" err="1"/>
              <a:t>Hege</a:t>
            </a:r>
            <a:r>
              <a:rPr lang="en-US" sz="1500" dirty="0"/>
              <a:t> </a:t>
            </a:r>
            <a:r>
              <a:rPr lang="en-US" sz="1500" dirty="0" err="1"/>
              <a:t>Refsnes</a:t>
            </a:r>
            <a:r>
              <a:rPr lang="en-US" sz="1500" dirty="0"/>
              <a:t>"&gt;</a:t>
            </a:r>
          </a:p>
          <a:p>
            <a:r>
              <a:rPr lang="en-US" sz="1500" b="1" dirty="0"/>
              <a:t>Example 4 - Refresh document every 30 seconds:</a:t>
            </a:r>
            <a:endParaRPr lang="en-US" sz="1500" dirty="0"/>
          </a:p>
          <a:p>
            <a:pPr marL="0" indent="0">
              <a:buNone/>
            </a:pPr>
            <a:r>
              <a:rPr lang="en-US" sz="1500" dirty="0" smtClean="0"/>
              <a:t>	&lt;</a:t>
            </a:r>
            <a:r>
              <a:rPr lang="en-US" sz="1500" dirty="0"/>
              <a:t>meta http-</a:t>
            </a:r>
            <a:r>
              <a:rPr lang="en-US" sz="1500" dirty="0" err="1"/>
              <a:t>equiv</a:t>
            </a:r>
            <a:r>
              <a:rPr lang="en-US" sz="1500" dirty="0"/>
              <a:t>="refresh" content="30</a:t>
            </a:r>
            <a:r>
              <a:rPr lang="en-US" sz="1500" dirty="0" smtClean="0"/>
              <a:t>"&gt;</a:t>
            </a:r>
            <a:endParaRPr lang="en-US" sz="1500" dirty="0"/>
          </a:p>
        </p:txBody>
      </p:sp>
    </p:spTree>
    <p:extLst>
      <p:ext uri="{BB962C8B-B14F-4D97-AF65-F5344CB8AC3E}">
        <p14:creationId xmlns:p14="http://schemas.microsoft.com/office/powerpoint/2010/main" val="23392399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838200"/>
            <a:ext cx="8229600" cy="1143000"/>
          </a:xfrm>
        </p:spPr>
        <p:txBody>
          <a:bodyPr>
            <a:normAutofit/>
          </a:bodyPr>
          <a:lstStyle/>
          <a:p>
            <a:r>
              <a:rPr lang="en-US" b="1" dirty="0"/>
              <a:t>Comments: &lt;!- - … - </a:t>
            </a:r>
            <a:r>
              <a:rPr lang="en-US" b="1" dirty="0" smtClean="0"/>
              <a:t>-&gt;</a:t>
            </a:r>
            <a:endParaRPr lang="en-US" dirty="0"/>
          </a:p>
        </p:txBody>
      </p:sp>
      <p:sp>
        <p:nvSpPr>
          <p:cNvPr id="3" name="Content Placeholder 2"/>
          <p:cNvSpPr>
            <a:spLocks noGrp="1"/>
          </p:cNvSpPr>
          <p:nvPr>
            <p:ph idx="1"/>
          </p:nvPr>
        </p:nvSpPr>
        <p:spPr>
          <a:xfrm>
            <a:off x="936171" y="2332037"/>
            <a:ext cx="8229600" cy="4525963"/>
          </a:xfrm>
        </p:spPr>
        <p:txBody>
          <a:bodyPr>
            <a:normAutofit/>
          </a:bodyPr>
          <a:lstStyle/>
          <a:p>
            <a:r>
              <a:rPr lang="en-US" b="1" dirty="0" smtClean="0"/>
              <a:t>Definition </a:t>
            </a:r>
            <a:r>
              <a:rPr lang="en-US" b="1" dirty="0"/>
              <a:t>and Usage</a:t>
            </a:r>
          </a:p>
          <a:p>
            <a:r>
              <a:rPr lang="en-US" dirty="0"/>
              <a:t>The comment tag is used to insert comments in the source code. Comments are not displayed in the browsers.</a:t>
            </a:r>
          </a:p>
          <a:p>
            <a:r>
              <a:rPr lang="en-US" dirty="0"/>
              <a:t>You can use comments to explain your code, which can help you when you edit the source code at a later date. This is especially useful if you have a lot of code.</a:t>
            </a:r>
          </a:p>
          <a:p>
            <a:endParaRPr lang="en-US" dirty="0"/>
          </a:p>
        </p:txBody>
      </p:sp>
    </p:spTree>
    <p:extLst>
      <p:ext uri="{BB962C8B-B14F-4D97-AF65-F5344CB8AC3E}">
        <p14:creationId xmlns:p14="http://schemas.microsoft.com/office/powerpoint/2010/main" val="15292665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0"/>
            <a:ext cx="8229600" cy="1143000"/>
          </a:xfrm>
        </p:spPr>
        <p:txBody>
          <a:bodyPr/>
          <a:lstStyle/>
          <a:p>
            <a:r>
              <a:rPr lang="en-US" dirty="0" smtClean="0"/>
              <a:t>Summary</a:t>
            </a:r>
            <a:endParaRPr lang="en-US" dirty="0"/>
          </a:p>
        </p:txBody>
      </p:sp>
      <p:sp>
        <p:nvSpPr>
          <p:cNvPr id="3" name="Content Placeholder 2"/>
          <p:cNvSpPr>
            <a:spLocks noGrp="1"/>
          </p:cNvSpPr>
          <p:nvPr>
            <p:ph idx="1"/>
          </p:nvPr>
        </p:nvSpPr>
        <p:spPr>
          <a:xfrm>
            <a:off x="838200" y="2299380"/>
            <a:ext cx="8229600" cy="4525963"/>
          </a:xfrm>
        </p:spPr>
        <p:txBody>
          <a:bodyPr/>
          <a:lstStyle/>
          <a:p>
            <a:r>
              <a:rPr lang="en-US" dirty="0" smtClean="0"/>
              <a:t>HTML uses tags which are enclosed in the angle brackets (&lt; , &gt;).</a:t>
            </a:r>
          </a:p>
          <a:p>
            <a:r>
              <a:rPr lang="en-US" dirty="0" smtClean="0"/>
              <a:t>Four major tags &lt;html&gt;, &lt;head&gt;, &lt;title&gt;,&lt;body&gt;</a:t>
            </a:r>
          </a:p>
          <a:p>
            <a:r>
              <a:rPr lang="en-US" dirty="0" smtClean="0"/>
              <a:t>Attributes effects the behavior of the tag.</a:t>
            </a:r>
          </a:p>
          <a:p>
            <a:r>
              <a:rPr lang="en-US" dirty="0" smtClean="0"/>
              <a:t>Golden Rule: Last tag open is the first tag closed.</a:t>
            </a:r>
          </a:p>
          <a:p>
            <a:r>
              <a:rPr lang="en-US" dirty="0" smtClean="0"/>
              <a:t>Save your HTML documents as .html or .html</a:t>
            </a:r>
            <a:endParaRPr lang="en-US" dirty="0"/>
          </a:p>
        </p:txBody>
      </p:sp>
    </p:spTree>
    <p:extLst>
      <p:ext uri="{BB962C8B-B14F-4D97-AF65-F5344CB8AC3E}">
        <p14:creationId xmlns:p14="http://schemas.microsoft.com/office/powerpoint/2010/main" val="14101816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2629" y="762000"/>
            <a:ext cx="8229600" cy="1143000"/>
          </a:xfrm>
        </p:spPr>
        <p:txBody>
          <a:bodyPr/>
          <a:lstStyle/>
          <a:p>
            <a:r>
              <a:rPr lang="en-US" b="1" dirty="0" smtClean="0"/>
              <a:t>Objectives</a:t>
            </a:r>
            <a:endParaRPr lang="en-US" b="1" dirty="0"/>
          </a:p>
        </p:txBody>
      </p:sp>
      <p:sp>
        <p:nvSpPr>
          <p:cNvPr id="3" name="Content Placeholder 2"/>
          <p:cNvSpPr>
            <a:spLocks noGrp="1"/>
          </p:cNvSpPr>
          <p:nvPr>
            <p:ph idx="1"/>
          </p:nvPr>
        </p:nvSpPr>
        <p:spPr>
          <a:xfrm>
            <a:off x="914400" y="2332037"/>
            <a:ext cx="8229600" cy="4525963"/>
          </a:xfrm>
        </p:spPr>
        <p:txBody>
          <a:bodyPr/>
          <a:lstStyle/>
          <a:p>
            <a:pPr lvl="0"/>
            <a:r>
              <a:rPr lang="en-US" dirty="0"/>
              <a:t>Create your first web page</a:t>
            </a:r>
          </a:p>
          <a:p>
            <a:pPr lvl="0"/>
            <a:r>
              <a:rPr lang="en-US" dirty="0"/>
              <a:t>Know the four major tags</a:t>
            </a:r>
          </a:p>
          <a:p>
            <a:pPr lvl="0"/>
            <a:r>
              <a:rPr lang="en-US" dirty="0"/>
              <a:t>Know the difference between HTML &amp; XHTML</a:t>
            </a:r>
          </a:p>
        </p:txBody>
      </p:sp>
    </p:spTree>
    <p:extLst>
      <p:ext uri="{BB962C8B-B14F-4D97-AF65-F5344CB8AC3E}">
        <p14:creationId xmlns:p14="http://schemas.microsoft.com/office/powerpoint/2010/main" val="8505383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0771" y="685800"/>
            <a:ext cx="8229600" cy="1143000"/>
          </a:xfrm>
        </p:spPr>
        <p:txBody>
          <a:bodyPr/>
          <a:lstStyle/>
          <a:p>
            <a:r>
              <a:rPr lang="en-US" dirty="0" smtClean="0"/>
              <a:t>HTML &amp; XHTML</a:t>
            </a:r>
            <a:endParaRPr lang="en-US" dirty="0"/>
          </a:p>
        </p:txBody>
      </p:sp>
      <p:sp>
        <p:nvSpPr>
          <p:cNvPr id="3" name="Content Placeholder 2"/>
          <p:cNvSpPr>
            <a:spLocks noGrp="1"/>
          </p:cNvSpPr>
          <p:nvPr>
            <p:ph idx="1"/>
          </p:nvPr>
        </p:nvSpPr>
        <p:spPr>
          <a:xfrm>
            <a:off x="914400" y="1524000"/>
            <a:ext cx="8229600" cy="5301343"/>
          </a:xfrm>
        </p:spPr>
        <p:txBody>
          <a:bodyPr>
            <a:normAutofit/>
          </a:bodyPr>
          <a:lstStyle/>
          <a:p>
            <a:r>
              <a:rPr lang="en-US" dirty="0" smtClean="0"/>
              <a:t>HTML – HYPER TEXT MARKUP LANGAUGE</a:t>
            </a:r>
          </a:p>
          <a:p>
            <a:r>
              <a:rPr lang="en-US" dirty="0"/>
              <a:t>XHTML stands for </a:t>
            </a:r>
            <a:r>
              <a:rPr lang="en-US" dirty="0" err="1"/>
              <a:t>E</a:t>
            </a:r>
            <a:r>
              <a:rPr lang="en-US" b="1" dirty="0" err="1"/>
              <a:t>X</a:t>
            </a:r>
            <a:r>
              <a:rPr lang="en-US" dirty="0" err="1"/>
              <a:t>tensible</a:t>
            </a:r>
            <a:r>
              <a:rPr lang="en-US" dirty="0"/>
              <a:t> </a:t>
            </a:r>
            <a:r>
              <a:rPr lang="en-US" b="1" dirty="0" err="1"/>
              <a:t>H</a:t>
            </a:r>
            <a:r>
              <a:rPr lang="en-US" dirty="0" err="1"/>
              <a:t>yper</a:t>
            </a:r>
            <a:r>
              <a:rPr lang="en-US" b="1" dirty="0" err="1"/>
              <a:t>T</a:t>
            </a:r>
            <a:r>
              <a:rPr lang="en-US" dirty="0" err="1"/>
              <a:t>ext</a:t>
            </a:r>
            <a:r>
              <a:rPr lang="en-US" dirty="0"/>
              <a:t> </a:t>
            </a:r>
            <a:r>
              <a:rPr lang="en-US" b="1" dirty="0"/>
              <a:t>M</a:t>
            </a:r>
            <a:r>
              <a:rPr lang="en-US" dirty="0"/>
              <a:t>arkup </a:t>
            </a:r>
            <a:r>
              <a:rPr lang="en-US" b="1" dirty="0"/>
              <a:t>L</a:t>
            </a:r>
            <a:r>
              <a:rPr lang="en-US" dirty="0"/>
              <a:t>anguage</a:t>
            </a:r>
          </a:p>
          <a:p>
            <a:pPr lvl="1"/>
            <a:r>
              <a:rPr lang="en-US" dirty="0" smtClean="0"/>
              <a:t>XHTML – XML &amp; HTML merged all the features of HTML along with XML.</a:t>
            </a:r>
          </a:p>
          <a:p>
            <a:pPr lvl="1"/>
            <a:r>
              <a:rPr lang="en-US" dirty="0" smtClean="0"/>
              <a:t>XHTML </a:t>
            </a:r>
            <a:r>
              <a:rPr lang="en-US" dirty="0"/>
              <a:t>is almost identical to HTML</a:t>
            </a:r>
          </a:p>
          <a:p>
            <a:pPr lvl="1"/>
            <a:r>
              <a:rPr lang="en-US" dirty="0"/>
              <a:t>XHTML is stricter than HTML</a:t>
            </a:r>
          </a:p>
          <a:p>
            <a:pPr lvl="1"/>
            <a:r>
              <a:rPr lang="en-US" dirty="0"/>
              <a:t>XHTML is HTML defined as an XML application</a:t>
            </a:r>
          </a:p>
          <a:p>
            <a:pPr lvl="1"/>
            <a:r>
              <a:rPr lang="en-US" dirty="0"/>
              <a:t>XHTML is supported by all major browsers</a:t>
            </a:r>
          </a:p>
          <a:p>
            <a:endParaRPr lang="en-US" dirty="0"/>
          </a:p>
        </p:txBody>
      </p:sp>
    </p:spTree>
    <p:extLst>
      <p:ext uri="{BB962C8B-B14F-4D97-AF65-F5344CB8AC3E}">
        <p14:creationId xmlns:p14="http://schemas.microsoft.com/office/powerpoint/2010/main" val="3034888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000" y="685800"/>
            <a:ext cx="8229600" cy="1143000"/>
          </a:xfrm>
        </p:spPr>
        <p:txBody>
          <a:bodyPr>
            <a:normAutofit/>
          </a:bodyPr>
          <a:lstStyle/>
          <a:p>
            <a:r>
              <a:rPr lang="en-US" b="1" dirty="0"/>
              <a:t>Why XHTML</a:t>
            </a:r>
            <a:r>
              <a:rPr lang="en-US" b="1" dirty="0" smtClean="0"/>
              <a:t>?</a:t>
            </a:r>
            <a:endParaRPr lang="en-US" dirty="0"/>
          </a:p>
        </p:txBody>
      </p:sp>
      <p:sp>
        <p:nvSpPr>
          <p:cNvPr id="3" name="Content Placeholder 2"/>
          <p:cNvSpPr>
            <a:spLocks noGrp="1"/>
          </p:cNvSpPr>
          <p:nvPr>
            <p:ph idx="1"/>
          </p:nvPr>
        </p:nvSpPr>
        <p:spPr>
          <a:xfrm>
            <a:off x="762000" y="1600200"/>
            <a:ext cx="8382000" cy="5257800"/>
          </a:xfrm>
        </p:spPr>
        <p:txBody>
          <a:bodyPr>
            <a:normAutofit fontScale="25000" lnSpcReduction="20000"/>
          </a:bodyPr>
          <a:lstStyle/>
          <a:p>
            <a:r>
              <a:rPr lang="en-US" sz="6800" dirty="0" smtClean="0">
                <a:latin typeface="Times New Roman" panose="02020603050405020304" pitchFamily="18" charset="0"/>
                <a:cs typeface="Times New Roman" panose="02020603050405020304" pitchFamily="18" charset="0"/>
              </a:rPr>
              <a:t>Many </a:t>
            </a:r>
            <a:r>
              <a:rPr lang="en-US" sz="6800" dirty="0">
                <a:latin typeface="Times New Roman" panose="02020603050405020304" pitchFamily="18" charset="0"/>
                <a:cs typeface="Times New Roman" panose="02020603050405020304" pitchFamily="18" charset="0"/>
              </a:rPr>
              <a:t>pages on the internet contain "bad" HTML.</a:t>
            </a:r>
          </a:p>
          <a:p>
            <a:r>
              <a:rPr lang="en-US" sz="6800" dirty="0">
                <a:latin typeface="Times New Roman" panose="02020603050405020304" pitchFamily="18" charset="0"/>
                <a:cs typeface="Times New Roman" panose="02020603050405020304" pitchFamily="18" charset="0"/>
              </a:rPr>
              <a:t>This HTML code works fine in most browsers (even if it does not follow the HTML rules</a:t>
            </a:r>
            <a:r>
              <a:rPr lang="en-US" sz="6800" dirty="0" smtClean="0">
                <a:latin typeface="Times New Roman" panose="02020603050405020304" pitchFamily="18" charset="0"/>
                <a:cs typeface="Times New Roman" panose="02020603050405020304" pitchFamily="18" charset="0"/>
              </a:rPr>
              <a:t>):</a:t>
            </a:r>
            <a:endParaRPr lang="en-US" sz="6800" dirty="0">
              <a:latin typeface="Times New Roman" panose="02020603050405020304" pitchFamily="18" charset="0"/>
              <a:cs typeface="Times New Roman" panose="02020603050405020304" pitchFamily="18" charset="0"/>
            </a:endParaRPr>
          </a:p>
          <a:p>
            <a:r>
              <a:rPr lang="en-US" sz="6800" b="1" dirty="0">
                <a:latin typeface="Times New Roman" panose="02020603050405020304" pitchFamily="18" charset="0"/>
                <a:cs typeface="Times New Roman" panose="02020603050405020304" pitchFamily="18" charset="0"/>
              </a:rPr>
              <a:t>&lt;html&gt;</a:t>
            </a:r>
            <a:br>
              <a:rPr lang="en-US" sz="6800" b="1" dirty="0">
                <a:latin typeface="Times New Roman" panose="02020603050405020304" pitchFamily="18" charset="0"/>
                <a:cs typeface="Times New Roman" panose="02020603050405020304" pitchFamily="18" charset="0"/>
              </a:rPr>
            </a:br>
            <a:r>
              <a:rPr lang="en-US" sz="6800" b="1" dirty="0">
                <a:latin typeface="Times New Roman" panose="02020603050405020304" pitchFamily="18" charset="0"/>
                <a:cs typeface="Times New Roman" panose="02020603050405020304" pitchFamily="18" charset="0"/>
              </a:rPr>
              <a:t>&lt;head&gt;</a:t>
            </a:r>
            <a:br>
              <a:rPr lang="en-US" sz="6800" b="1" dirty="0">
                <a:latin typeface="Times New Roman" panose="02020603050405020304" pitchFamily="18" charset="0"/>
                <a:cs typeface="Times New Roman" panose="02020603050405020304" pitchFamily="18" charset="0"/>
              </a:rPr>
            </a:br>
            <a:r>
              <a:rPr lang="en-US" sz="6800" b="1" dirty="0">
                <a:latin typeface="Times New Roman" panose="02020603050405020304" pitchFamily="18" charset="0"/>
                <a:cs typeface="Times New Roman" panose="02020603050405020304" pitchFamily="18" charset="0"/>
              </a:rPr>
              <a:t>  &lt;title&gt;This is bad HTML&lt;/title&gt;</a:t>
            </a:r>
            <a:br>
              <a:rPr lang="en-US" sz="6800" b="1" dirty="0">
                <a:latin typeface="Times New Roman" panose="02020603050405020304" pitchFamily="18" charset="0"/>
                <a:cs typeface="Times New Roman" panose="02020603050405020304" pitchFamily="18" charset="0"/>
              </a:rPr>
            </a:br>
            <a:r>
              <a:rPr lang="en-US" sz="6800" b="1" dirty="0">
                <a:latin typeface="Times New Roman" panose="02020603050405020304" pitchFamily="18" charset="0"/>
                <a:cs typeface="Times New Roman" panose="02020603050405020304" pitchFamily="18" charset="0"/>
              </a:rPr>
              <a:t/>
            </a:r>
            <a:br>
              <a:rPr lang="en-US" sz="6800" b="1" dirty="0">
                <a:latin typeface="Times New Roman" panose="02020603050405020304" pitchFamily="18" charset="0"/>
                <a:cs typeface="Times New Roman" panose="02020603050405020304" pitchFamily="18" charset="0"/>
              </a:rPr>
            </a:br>
            <a:r>
              <a:rPr lang="en-US" sz="6800" b="1" dirty="0">
                <a:latin typeface="Times New Roman" panose="02020603050405020304" pitchFamily="18" charset="0"/>
                <a:cs typeface="Times New Roman" panose="02020603050405020304" pitchFamily="18" charset="0"/>
              </a:rPr>
              <a:t>&lt;body&gt;</a:t>
            </a:r>
            <a:br>
              <a:rPr lang="en-US" sz="6800" b="1" dirty="0">
                <a:latin typeface="Times New Roman" panose="02020603050405020304" pitchFamily="18" charset="0"/>
                <a:cs typeface="Times New Roman" panose="02020603050405020304" pitchFamily="18" charset="0"/>
              </a:rPr>
            </a:br>
            <a:r>
              <a:rPr lang="en-US" sz="6800" b="1" dirty="0">
                <a:latin typeface="Times New Roman" panose="02020603050405020304" pitchFamily="18" charset="0"/>
                <a:cs typeface="Times New Roman" panose="02020603050405020304" pitchFamily="18" charset="0"/>
              </a:rPr>
              <a:t>  &lt;h1&gt;Bad HTML</a:t>
            </a:r>
            <a:br>
              <a:rPr lang="en-US" sz="6800" b="1" dirty="0">
                <a:latin typeface="Times New Roman" panose="02020603050405020304" pitchFamily="18" charset="0"/>
                <a:cs typeface="Times New Roman" panose="02020603050405020304" pitchFamily="18" charset="0"/>
              </a:rPr>
            </a:br>
            <a:r>
              <a:rPr lang="en-US" sz="6800" b="1" dirty="0">
                <a:latin typeface="Times New Roman" panose="02020603050405020304" pitchFamily="18" charset="0"/>
                <a:cs typeface="Times New Roman" panose="02020603050405020304" pitchFamily="18" charset="0"/>
              </a:rPr>
              <a:t>  &lt;p&gt;This is a paragraph</a:t>
            </a:r>
            <a:br>
              <a:rPr lang="en-US" sz="6800" b="1" dirty="0">
                <a:latin typeface="Times New Roman" panose="02020603050405020304" pitchFamily="18" charset="0"/>
                <a:cs typeface="Times New Roman" panose="02020603050405020304" pitchFamily="18" charset="0"/>
              </a:rPr>
            </a:br>
            <a:r>
              <a:rPr lang="en-US" sz="6800" b="1" dirty="0">
                <a:latin typeface="Times New Roman" panose="02020603050405020304" pitchFamily="18" charset="0"/>
                <a:cs typeface="Times New Roman" panose="02020603050405020304" pitchFamily="18" charset="0"/>
              </a:rPr>
              <a:t>&lt;/body</a:t>
            </a:r>
            <a:r>
              <a:rPr lang="en-US" sz="6800" b="1" dirty="0" smtClean="0">
                <a:latin typeface="Times New Roman" panose="02020603050405020304" pitchFamily="18" charset="0"/>
                <a:cs typeface="Times New Roman" panose="02020603050405020304" pitchFamily="18" charset="0"/>
              </a:rPr>
              <a:t>&gt;</a:t>
            </a:r>
            <a:endParaRPr lang="en-US" sz="6800" b="1" dirty="0">
              <a:latin typeface="Times New Roman" panose="02020603050405020304" pitchFamily="18" charset="0"/>
              <a:cs typeface="Times New Roman" panose="02020603050405020304" pitchFamily="18" charset="0"/>
            </a:endParaRPr>
          </a:p>
          <a:p>
            <a:r>
              <a:rPr lang="en-US" sz="6800" dirty="0">
                <a:latin typeface="Times New Roman" panose="02020603050405020304" pitchFamily="18" charset="0"/>
                <a:cs typeface="Times New Roman" panose="02020603050405020304" pitchFamily="18" charset="0"/>
              </a:rPr>
              <a:t>The code above is missing two close tags &lt;/head&gt; &amp; &lt;/html&gt;. It will run on most browsers even if it contains errors.  XHTML resolves that problem.  </a:t>
            </a:r>
            <a:r>
              <a:rPr lang="en-US" sz="6800" b="1" dirty="0">
                <a:latin typeface="Times New Roman" panose="02020603050405020304" pitchFamily="18" charset="0"/>
                <a:cs typeface="Times New Roman" panose="02020603050405020304" pitchFamily="18" charset="0"/>
              </a:rPr>
              <a:t>Don’t worry about knowing the above code, it will be discussed later.</a:t>
            </a:r>
            <a:r>
              <a:rPr lang="en-US" sz="6800" dirty="0">
                <a:latin typeface="Times New Roman" panose="02020603050405020304" pitchFamily="18" charset="0"/>
                <a:cs typeface="Times New Roman" panose="02020603050405020304" pitchFamily="18" charset="0"/>
              </a:rPr>
              <a:t> </a:t>
            </a:r>
          </a:p>
          <a:p>
            <a:r>
              <a:rPr lang="en-US" sz="6800" dirty="0">
                <a:latin typeface="Times New Roman" panose="02020603050405020304" pitchFamily="18" charset="0"/>
                <a:cs typeface="Times New Roman" panose="02020603050405020304" pitchFamily="18" charset="0"/>
              </a:rPr>
              <a:t>Today's market consists of different browser technologies. Some browsers run on computers, and some browsers run on mobile phones or other small devices. Smaller devices often lack the resources or power to interpret "bad" markup (tags). That is why the switch </a:t>
            </a:r>
            <a:r>
              <a:rPr lang="en-US" sz="6800" dirty="0" err="1">
                <a:latin typeface="Times New Roman" panose="02020603050405020304" pitchFamily="18" charset="0"/>
                <a:cs typeface="Times New Roman" panose="02020603050405020304" pitchFamily="18" charset="0"/>
              </a:rPr>
              <a:t>toXHTML</a:t>
            </a:r>
            <a:r>
              <a:rPr lang="en-US" sz="6800" dirty="0">
                <a:latin typeface="Times New Roman" panose="02020603050405020304" pitchFamily="18" charset="0"/>
                <a:cs typeface="Times New Roman" panose="02020603050405020304" pitchFamily="18" charset="0"/>
              </a:rPr>
              <a:t>.</a:t>
            </a:r>
          </a:p>
          <a:p>
            <a:r>
              <a:rPr lang="en-US" sz="6800" dirty="0">
                <a:latin typeface="Times New Roman" panose="02020603050405020304" pitchFamily="18" charset="0"/>
                <a:cs typeface="Times New Roman" panose="02020603050405020304" pitchFamily="18" charset="0"/>
              </a:rPr>
              <a:t>XML is a markup language where documents must be marked up correctly (be "well-formed").</a:t>
            </a:r>
          </a:p>
          <a:p>
            <a:r>
              <a:rPr lang="en-US" sz="6800" dirty="0">
                <a:latin typeface="Times New Roman" panose="02020603050405020304" pitchFamily="18" charset="0"/>
                <a:cs typeface="Times New Roman" panose="02020603050405020304" pitchFamily="18" charset="0"/>
              </a:rPr>
              <a:t>By combining the strengths of HTML and XML, XHTML was developed.</a:t>
            </a:r>
          </a:p>
          <a:p>
            <a:r>
              <a:rPr lang="en-US" sz="6800" dirty="0">
                <a:latin typeface="Times New Roman" panose="02020603050405020304" pitchFamily="18" charset="0"/>
                <a:cs typeface="Times New Roman" panose="02020603050405020304" pitchFamily="18" charset="0"/>
              </a:rPr>
              <a:t>XHTML is HTML redesigned as XML.</a:t>
            </a:r>
          </a:p>
          <a:p>
            <a:endParaRPr lang="en-US" dirty="0"/>
          </a:p>
        </p:txBody>
      </p:sp>
    </p:spTree>
    <p:extLst>
      <p:ext uri="{BB962C8B-B14F-4D97-AF65-F5344CB8AC3E}">
        <p14:creationId xmlns:p14="http://schemas.microsoft.com/office/powerpoint/2010/main" val="33164466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8229600" cy="1143000"/>
          </a:xfrm>
        </p:spPr>
        <p:txBody>
          <a:bodyPr/>
          <a:lstStyle/>
          <a:p>
            <a:r>
              <a:rPr lang="en-US" dirty="0" smtClean="0"/>
              <a:t>HTML &amp; XHTML</a:t>
            </a:r>
            <a:endParaRPr lang="en-US" dirty="0"/>
          </a:p>
        </p:txBody>
      </p:sp>
      <p:sp>
        <p:nvSpPr>
          <p:cNvPr id="3" name="Content Placeholder 2"/>
          <p:cNvSpPr>
            <a:spLocks noGrp="1"/>
          </p:cNvSpPr>
          <p:nvPr>
            <p:ph idx="1"/>
          </p:nvPr>
        </p:nvSpPr>
        <p:spPr>
          <a:xfrm>
            <a:off x="914400" y="1447800"/>
            <a:ext cx="8229600" cy="5410200"/>
          </a:xfrm>
        </p:spPr>
        <p:txBody>
          <a:bodyPr>
            <a:noAutofit/>
          </a:bodyPr>
          <a:lstStyle/>
          <a:p>
            <a:r>
              <a:rPr lang="en-US" sz="2000" b="1" dirty="0"/>
              <a:t>HTML 4 &amp; XHTML </a:t>
            </a:r>
            <a:r>
              <a:rPr lang="en-US" sz="2000" dirty="0"/>
              <a:t>use precisely the same elements, attributes and values. The difference is the syntax. </a:t>
            </a:r>
          </a:p>
          <a:p>
            <a:r>
              <a:rPr lang="en-US" sz="2000" b="1" dirty="0"/>
              <a:t>Note:</a:t>
            </a:r>
            <a:r>
              <a:rPr lang="en-US" sz="2000" dirty="0"/>
              <a:t> (X)HTML means it is the same for both HTML and XHTML. When talking about XHTML, I’ll use XHTML without the parenthesis. I’ll use HTML when just talking about HTML only.</a:t>
            </a:r>
          </a:p>
          <a:p>
            <a:r>
              <a:rPr lang="en-US" sz="2000" b="1" dirty="0"/>
              <a:t>(X)HTML</a:t>
            </a:r>
            <a:r>
              <a:rPr lang="en-US" sz="2000" dirty="0"/>
              <a:t> consists of tags.  Tags can be identified by open &amp; closed angle brackets (&lt;…&gt;) open.  Some tags have a closed tag and can be identified with a slash (&lt;/ … &gt;) closed tag.  While other tags (empty tags) don’t need closed tags because it doesn’t wrap around a text but does consist of a slash at the end of tag command (&lt;…/&gt;) empty tag.</a:t>
            </a:r>
          </a:p>
          <a:p>
            <a:r>
              <a:rPr lang="en-US" sz="2000" dirty="0"/>
              <a:t>XHTML is stricter than HTML. Browsers are more sensitive with proper structure for XHTML. All attributes for XHTML must be enclosed in double quotes. In HTML, forgetting to enclose attributes in double quotes does not cause an error. XHTML is case sensitive and all elements, values &amp; attributes must be lowercase. HTML is not case sensitive.  </a:t>
            </a:r>
          </a:p>
          <a:p>
            <a:r>
              <a:rPr lang="en-US" sz="2000" dirty="0"/>
              <a:t>So why XHTML! It will be easier to format with CSS or generate from or convert into a database, and adapt to other systems. </a:t>
            </a:r>
          </a:p>
        </p:txBody>
      </p:sp>
    </p:spTree>
    <p:extLst>
      <p:ext uri="{BB962C8B-B14F-4D97-AF65-F5344CB8AC3E}">
        <p14:creationId xmlns:p14="http://schemas.microsoft.com/office/powerpoint/2010/main" val="32005550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85800"/>
            <a:ext cx="8229600" cy="1143000"/>
          </a:xfrm>
        </p:spPr>
        <p:txBody>
          <a:bodyPr/>
          <a:lstStyle/>
          <a:p>
            <a:r>
              <a:rPr lang="en-US" b="1" dirty="0" smtClean="0"/>
              <a:t>HTML &amp; XHTML</a:t>
            </a:r>
            <a:endParaRPr lang="en-US" dirty="0"/>
          </a:p>
        </p:txBody>
      </p:sp>
      <p:sp>
        <p:nvSpPr>
          <p:cNvPr id="3" name="Content Placeholder 2"/>
          <p:cNvSpPr>
            <a:spLocks noGrp="1"/>
          </p:cNvSpPr>
          <p:nvPr>
            <p:ph idx="1"/>
          </p:nvPr>
        </p:nvSpPr>
        <p:spPr>
          <a:xfrm>
            <a:off x="914400" y="1828800"/>
            <a:ext cx="8229600" cy="5029200"/>
          </a:xfrm>
        </p:spPr>
        <p:txBody>
          <a:bodyPr>
            <a:normAutofit/>
          </a:bodyPr>
          <a:lstStyle/>
          <a:p>
            <a:r>
              <a:rPr lang="en-US" dirty="0" smtClean="0"/>
              <a:t>consists </a:t>
            </a:r>
            <a:r>
              <a:rPr lang="en-US" dirty="0"/>
              <a:t>of tags.  Tags can be identified by open &amp; closed angle brackets (&lt;…&gt;).  Some tags have a closed tag and can be identified with a slash (&lt;/ … &gt;) while other tags (empty tags) that doesn’t because it doesn’t wrap around a text</a:t>
            </a:r>
            <a:r>
              <a:rPr lang="en-US" dirty="0" smtClean="0"/>
              <a:t>.</a:t>
            </a:r>
          </a:p>
          <a:p>
            <a:pPr marL="0" indent="0">
              <a:buNone/>
            </a:pPr>
            <a:endParaRPr lang="en-US" dirty="0"/>
          </a:p>
        </p:txBody>
      </p:sp>
    </p:spTree>
    <p:extLst>
      <p:ext uri="{BB962C8B-B14F-4D97-AF65-F5344CB8AC3E}">
        <p14:creationId xmlns:p14="http://schemas.microsoft.com/office/powerpoint/2010/main" val="25753198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90600"/>
            <a:ext cx="8229600" cy="1143000"/>
          </a:xfrm>
        </p:spPr>
        <p:txBody>
          <a:bodyPr>
            <a:normAutofit fontScale="90000"/>
          </a:bodyPr>
          <a:lstStyle/>
          <a:p>
            <a:r>
              <a:rPr lang="en-US" b="1" dirty="0"/>
              <a:t>Examples:</a:t>
            </a:r>
            <a:r>
              <a:rPr lang="en-US" dirty="0"/>
              <a:t/>
            </a:r>
            <a:br>
              <a:rPr lang="en-US" dirty="0"/>
            </a:br>
            <a:endParaRPr lang="en-US" dirty="0"/>
          </a:p>
        </p:txBody>
      </p:sp>
      <p:sp>
        <p:nvSpPr>
          <p:cNvPr id="3" name="Content Placeholder 2"/>
          <p:cNvSpPr>
            <a:spLocks noGrp="1"/>
          </p:cNvSpPr>
          <p:nvPr>
            <p:ph idx="1"/>
          </p:nvPr>
        </p:nvSpPr>
        <p:spPr>
          <a:xfrm>
            <a:off x="893618" y="1676401"/>
            <a:ext cx="8229600" cy="5181600"/>
          </a:xfrm>
        </p:spPr>
        <p:txBody>
          <a:bodyPr>
            <a:normAutofit/>
          </a:bodyPr>
          <a:lstStyle/>
          <a:p>
            <a:r>
              <a:rPr lang="en-US" dirty="0" smtClean="0"/>
              <a:t>&lt;</a:t>
            </a:r>
            <a:r>
              <a:rPr lang="en-US" dirty="0" err="1"/>
              <a:t>em</a:t>
            </a:r>
            <a:r>
              <a:rPr lang="en-US" dirty="0"/>
              <a:t>&gt; Text&lt;/</a:t>
            </a:r>
            <a:r>
              <a:rPr lang="en-US" dirty="0" err="1"/>
              <a:t>em</a:t>
            </a:r>
            <a:r>
              <a:rPr lang="en-US" dirty="0"/>
              <a:t>&gt;  - This will italicize all text between the </a:t>
            </a:r>
            <a:r>
              <a:rPr lang="en-US" b="1" dirty="0"/>
              <a:t>open</a:t>
            </a:r>
            <a:r>
              <a:rPr lang="en-US" dirty="0"/>
              <a:t> &lt;</a:t>
            </a:r>
            <a:r>
              <a:rPr lang="en-US" dirty="0" err="1"/>
              <a:t>em</a:t>
            </a:r>
            <a:r>
              <a:rPr lang="en-US" dirty="0"/>
              <a:t>&gt; </a:t>
            </a:r>
            <a:r>
              <a:rPr lang="en-US" b="1" dirty="0"/>
              <a:t>tag </a:t>
            </a:r>
            <a:r>
              <a:rPr lang="en-US" dirty="0"/>
              <a:t>and the </a:t>
            </a:r>
            <a:r>
              <a:rPr lang="en-US" b="1" dirty="0"/>
              <a:t>closed</a:t>
            </a:r>
            <a:r>
              <a:rPr lang="en-US" dirty="0"/>
              <a:t> &lt;/</a:t>
            </a:r>
            <a:r>
              <a:rPr lang="en-US" dirty="0" err="1"/>
              <a:t>em</a:t>
            </a:r>
            <a:r>
              <a:rPr lang="en-US" dirty="0"/>
              <a:t>&gt; </a:t>
            </a:r>
            <a:r>
              <a:rPr lang="en-US" b="1" dirty="0"/>
              <a:t>tag</a:t>
            </a:r>
            <a:endParaRPr lang="en-US" dirty="0"/>
          </a:p>
          <a:p>
            <a:r>
              <a:rPr lang="en-US" b="1" dirty="0"/>
              <a:t>Empty elements</a:t>
            </a:r>
            <a:r>
              <a:rPr lang="en-US" dirty="0"/>
              <a:t> – meaning they stand alone unlike the above example don’t need a closed tag. </a:t>
            </a:r>
          </a:p>
          <a:p>
            <a:pPr lvl="1"/>
            <a:r>
              <a:rPr lang="en-US" dirty="0"/>
              <a:t>&lt;</a:t>
            </a:r>
            <a:r>
              <a:rPr lang="en-US" dirty="0" err="1"/>
              <a:t>img</a:t>
            </a:r>
            <a:r>
              <a:rPr lang="en-US" dirty="0"/>
              <a:t> </a:t>
            </a:r>
            <a:r>
              <a:rPr lang="en-US" dirty="0" err="1"/>
              <a:t>src</a:t>
            </a:r>
            <a:r>
              <a:rPr lang="en-US" dirty="0"/>
              <a:t> = “picture.jpg” width = “</a:t>
            </a:r>
            <a:r>
              <a:rPr lang="en-US"/>
              <a:t>300</a:t>
            </a:r>
            <a:r>
              <a:rPr lang="en-US" smtClean="0"/>
              <a:t>”/&gt; </a:t>
            </a:r>
            <a:r>
              <a:rPr lang="en-US" dirty="0"/>
              <a:t>- Displays a picture has no effect on any text</a:t>
            </a:r>
          </a:p>
          <a:p>
            <a:endParaRPr lang="en-US" dirty="0"/>
          </a:p>
        </p:txBody>
      </p:sp>
    </p:spTree>
    <p:extLst>
      <p:ext uri="{BB962C8B-B14F-4D97-AF65-F5344CB8AC3E}">
        <p14:creationId xmlns:p14="http://schemas.microsoft.com/office/powerpoint/2010/main" val="22028262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9764" y="838200"/>
            <a:ext cx="8229600" cy="1143000"/>
          </a:xfrm>
        </p:spPr>
        <p:txBody>
          <a:bodyPr/>
          <a:lstStyle/>
          <a:p>
            <a:r>
              <a:rPr lang="en-US" dirty="0"/>
              <a:t> </a:t>
            </a:r>
            <a:r>
              <a:rPr lang="en-US" b="1" dirty="0" smtClean="0"/>
              <a:t>Attributes</a:t>
            </a:r>
            <a:r>
              <a:rPr lang="en-US" dirty="0" smtClean="0"/>
              <a:t> </a:t>
            </a:r>
            <a:endParaRPr lang="en-US" dirty="0"/>
          </a:p>
        </p:txBody>
      </p:sp>
      <p:sp>
        <p:nvSpPr>
          <p:cNvPr id="3" name="Content Placeholder 2"/>
          <p:cNvSpPr>
            <a:spLocks noGrp="1"/>
          </p:cNvSpPr>
          <p:nvPr>
            <p:ph idx="1"/>
          </p:nvPr>
        </p:nvSpPr>
        <p:spPr>
          <a:xfrm>
            <a:off x="907473" y="1981201"/>
            <a:ext cx="8229600" cy="4876800"/>
          </a:xfrm>
        </p:spPr>
        <p:txBody>
          <a:bodyPr/>
          <a:lstStyle/>
          <a:p>
            <a:r>
              <a:rPr lang="en-US" dirty="0"/>
              <a:t>Some tags have </a:t>
            </a:r>
            <a:r>
              <a:rPr lang="en-US" b="1" dirty="0"/>
              <a:t>attributes</a:t>
            </a:r>
            <a:r>
              <a:rPr lang="en-US" dirty="0"/>
              <a:t> that effects how the tag will behaves.  “</a:t>
            </a:r>
            <a:r>
              <a:rPr lang="en-US" dirty="0" err="1"/>
              <a:t>src</a:t>
            </a:r>
            <a:r>
              <a:rPr lang="en-US" dirty="0"/>
              <a:t>” &amp; “width” in the above </a:t>
            </a:r>
            <a:r>
              <a:rPr lang="en-US" dirty="0" err="1"/>
              <a:t>img</a:t>
            </a:r>
            <a:r>
              <a:rPr lang="en-US" dirty="0"/>
              <a:t> tag are the attributes and has a </a:t>
            </a:r>
            <a:r>
              <a:rPr lang="en-US" b="1" dirty="0"/>
              <a:t>value </a:t>
            </a:r>
            <a:r>
              <a:rPr lang="en-US" dirty="0"/>
              <a:t>of 300. The </a:t>
            </a:r>
            <a:r>
              <a:rPr lang="en-US" b="1" dirty="0"/>
              <a:t>command</a:t>
            </a:r>
            <a:r>
              <a:rPr lang="en-US" dirty="0"/>
              <a:t> using the above example is </a:t>
            </a:r>
            <a:r>
              <a:rPr lang="en-US" dirty="0" err="1"/>
              <a:t>img</a:t>
            </a:r>
            <a:r>
              <a:rPr lang="en-US" dirty="0"/>
              <a:t> &amp; </a:t>
            </a:r>
            <a:r>
              <a:rPr lang="en-US" dirty="0" err="1"/>
              <a:t>em</a:t>
            </a:r>
            <a:endParaRPr lang="en-US" dirty="0"/>
          </a:p>
          <a:p>
            <a:r>
              <a:rPr lang="en-US" dirty="0" smtClean="0"/>
              <a:t>Example:</a:t>
            </a:r>
          </a:p>
          <a:p>
            <a:pPr marL="0" indent="0">
              <a:buNone/>
            </a:pPr>
            <a:r>
              <a:rPr lang="en-US" dirty="0" smtClean="0"/>
              <a:t>	</a:t>
            </a:r>
            <a:r>
              <a:rPr lang="en-US" dirty="0" smtClean="0">
                <a:solidFill>
                  <a:srgbClr val="FF0000"/>
                </a:solidFill>
              </a:rPr>
              <a:t>     Attribute  Value  Attribute  Value</a:t>
            </a:r>
          </a:p>
          <a:p>
            <a:r>
              <a:rPr lang="en-US" dirty="0" smtClean="0"/>
              <a:t>&lt;</a:t>
            </a:r>
            <a:r>
              <a:rPr lang="en-US" dirty="0" err="1"/>
              <a:t>img</a:t>
            </a:r>
            <a:r>
              <a:rPr lang="en-US" dirty="0"/>
              <a:t> </a:t>
            </a:r>
            <a:r>
              <a:rPr lang="en-US" dirty="0" err="1"/>
              <a:t>src</a:t>
            </a:r>
            <a:r>
              <a:rPr lang="en-US" dirty="0"/>
              <a:t> = “picture.jpg” width = “300”&gt; - Displays a picture has no effect on any text</a:t>
            </a:r>
          </a:p>
          <a:p>
            <a:endParaRPr lang="en-US" dirty="0"/>
          </a:p>
        </p:txBody>
      </p:sp>
      <p:sp>
        <p:nvSpPr>
          <p:cNvPr id="9" name="Down Arrow 8"/>
          <p:cNvSpPr/>
          <p:nvPr/>
        </p:nvSpPr>
        <p:spPr>
          <a:xfrm>
            <a:off x="2286000" y="5638800"/>
            <a:ext cx="381000" cy="22860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Down Arrow 9"/>
          <p:cNvSpPr/>
          <p:nvPr/>
        </p:nvSpPr>
        <p:spPr>
          <a:xfrm>
            <a:off x="4191000" y="5562600"/>
            <a:ext cx="304800" cy="30480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a:off x="5562600" y="5562600"/>
            <a:ext cx="304800" cy="30480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a:off x="7010400" y="5562600"/>
            <a:ext cx="381000" cy="19050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271813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838200"/>
            <a:ext cx="8229600" cy="1143000"/>
          </a:xfrm>
        </p:spPr>
        <p:txBody>
          <a:bodyPr>
            <a:normAutofit/>
          </a:bodyPr>
          <a:lstStyle/>
          <a:p>
            <a:r>
              <a:rPr lang="en-US" b="1" dirty="0"/>
              <a:t>Four Major </a:t>
            </a:r>
            <a:r>
              <a:rPr lang="en-US" b="1" dirty="0" smtClean="0"/>
              <a:t>Tags</a:t>
            </a:r>
            <a:endParaRPr lang="en-US" dirty="0"/>
          </a:p>
        </p:txBody>
      </p:sp>
      <p:sp>
        <p:nvSpPr>
          <p:cNvPr id="3" name="Content Placeholder 2"/>
          <p:cNvSpPr>
            <a:spLocks noGrp="1"/>
          </p:cNvSpPr>
          <p:nvPr>
            <p:ph idx="1"/>
          </p:nvPr>
        </p:nvSpPr>
        <p:spPr>
          <a:xfrm>
            <a:off x="762000" y="1981201"/>
            <a:ext cx="8382000" cy="4911436"/>
          </a:xfrm>
        </p:spPr>
        <p:txBody>
          <a:bodyPr>
            <a:normAutofit fontScale="85000" lnSpcReduction="20000"/>
          </a:bodyPr>
          <a:lstStyle/>
          <a:p>
            <a:pPr lvl="0"/>
            <a:r>
              <a:rPr lang="en-US" b="1" dirty="0" smtClean="0"/>
              <a:t>&lt;html&gt;     </a:t>
            </a:r>
            <a:r>
              <a:rPr lang="en-US" b="1" dirty="0"/>
              <a:t>….. </a:t>
            </a:r>
            <a:r>
              <a:rPr lang="en-US" b="1" dirty="0" smtClean="0"/>
              <a:t>&lt;/html&gt;  </a:t>
            </a:r>
            <a:r>
              <a:rPr lang="en-US" b="1" dirty="0"/>
              <a:t>-</a:t>
            </a:r>
            <a:r>
              <a:rPr lang="en-US" dirty="0"/>
              <a:t> opens an HTML document for Browsers to interpret. All tags and text are located between these two tags</a:t>
            </a:r>
          </a:p>
          <a:p>
            <a:pPr lvl="0"/>
            <a:r>
              <a:rPr lang="en-US" b="1" dirty="0" smtClean="0"/>
              <a:t>&lt;head&gt; </a:t>
            </a:r>
            <a:r>
              <a:rPr lang="en-US" b="1" dirty="0"/>
              <a:t>…. </a:t>
            </a:r>
            <a:r>
              <a:rPr lang="en-US" b="1" dirty="0" smtClean="0"/>
              <a:t>&lt;/head&gt; </a:t>
            </a:r>
            <a:r>
              <a:rPr lang="en-US" b="1" dirty="0"/>
              <a:t>- </a:t>
            </a:r>
            <a:r>
              <a:rPr lang="en-US" dirty="0"/>
              <a:t>Opens up the heading so a title can be put in your page. Located between the </a:t>
            </a:r>
            <a:r>
              <a:rPr lang="en-US" dirty="0" smtClean="0"/>
              <a:t>&lt;html&gt;</a:t>
            </a:r>
            <a:r>
              <a:rPr lang="en-US" dirty="0"/>
              <a:t>’s tags</a:t>
            </a:r>
          </a:p>
          <a:p>
            <a:pPr lvl="0"/>
            <a:r>
              <a:rPr lang="en-US" b="1" dirty="0" smtClean="0"/>
              <a:t>&lt;title&gt; </a:t>
            </a:r>
            <a:r>
              <a:rPr lang="en-US" b="1" dirty="0"/>
              <a:t>- This is where you put the title of the page and it will show above the toolbar not on the main screen area. </a:t>
            </a:r>
            <a:r>
              <a:rPr lang="en-US" b="1" dirty="0" smtClean="0"/>
              <a:t>&lt;/title&gt;.  </a:t>
            </a:r>
            <a:r>
              <a:rPr lang="en-US" dirty="0"/>
              <a:t>The </a:t>
            </a:r>
            <a:r>
              <a:rPr lang="en-US" dirty="0" smtClean="0"/>
              <a:t>&lt;title&gt; </a:t>
            </a:r>
            <a:r>
              <a:rPr lang="en-US" dirty="0"/>
              <a:t>&amp; </a:t>
            </a:r>
            <a:r>
              <a:rPr lang="en-US" dirty="0" smtClean="0"/>
              <a:t>&lt;/title&gt; </a:t>
            </a:r>
            <a:r>
              <a:rPr lang="en-US" dirty="0"/>
              <a:t>is located between the open and closed tags of the </a:t>
            </a:r>
            <a:r>
              <a:rPr lang="en-US" dirty="0" smtClean="0"/>
              <a:t>&lt;head&gt; </a:t>
            </a:r>
            <a:r>
              <a:rPr lang="en-US" dirty="0"/>
              <a:t>tags. </a:t>
            </a:r>
          </a:p>
          <a:p>
            <a:pPr lvl="0"/>
            <a:r>
              <a:rPr lang="en-US" b="1" dirty="0" smtClean="0"/>
              <a:t>&lt;body&gt; </a:t>
            </a:r>
            <a:r>
              <a:rPr lang="en-US" b="1" dirty="0"/>
              <a:t>This is where most of your text and code goes</a:t>
            </a:r>
            <a:r>
              <a:rPr lang="en-US" b="1" dirty="0" smtClean="0"/>
              <a:t>&lt;/body</a:t>
            </a:r>
            <a:r>
              <a:rPr lang="en-US" b="1" dirty="0"/>
              <a:t>&gt;.</a:t>
            </a:r>
            <a:r>
              <a:rPr lang="en-US" dirty="0"/>
              <a:t> The </a:t>
            </a:r>
            <a:r>
              <a:rPr lang="en-US" dirty="0" smtClean="0"/>
              <a:t>&lt;body&gt; </a:t>
            </a:r>
            <a:r>
              <a:rPr lang="en-US" dirty="0"/>
              <a:t>tags are located between the </a:t>
            </a:r>
            <a:r>
              <a:rPr lang="en-US" dirty="0" smtClean="0"/>
              <a:t>&lt;html&gt; </a:t>
            </a:r>
            <a:r>
              <a:rPr lang="en-US" dirty="0"/>
              <a:t>&amp; </a:t>
            </a:r>
            <a:r>
              <a:rPr lang="en-US" dirty="0" smtClean="0"/>
              <a:t>&lt;/html&gt; </a:t>
            </a:r>
            <a:r>
              <a:rPr lang="en-US" dirty="0"/>
              <a:t>tags. </a:t>
            </a:r>
          </a:p>
        </p:txBody>
      </p:sp>
    </p:spTree>
    <p:extLst>
      <p:ext uri="{BB962C8B-B14F-4D97-AF65-F5344CB8AC3E}">
        <p14:creationId xmlns:p14="http://schemas.microsoft.com/office/powerpoint/2010/main" val="1982777455"/>
      </p:ext>
    </p:extLst>
  </p:cSld>
  <p:clrMapOvr>
    <a:masterClrMapping/>
  </p:clrMapOvr>
  <p:timing>
    <p:tnLst>
      <p:par>
        <p:cTn id="1" dur="indefinite" restart="never" nodeType="tmRoot"/>
      </p:par>
    </p:tnLst>
  </p:timing>
</p:sld>
</file>

<file path=ppt/theme/theme1.xml><?xml version="1.0" encoding="utf-8"?>
<a:theme xmlns:a="http://schemas.openxmlformats.org/drawingml/2006/main" name="webpageDevelopme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webpageDevelopment</Template>
  <TotalTime>102</TotalTime>
  <Words>1588</Words>
  <Application>Microsoft Office PowerPoint</Application>
  <PresentationFormat>On-screen Show (4:3)</PresentationFormat>
  <Paragraphs>129</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webpageDevelopment</vt:lpstr>
      <vt:lpstr>Chapter 1</vt:lpstr>
      <vt:lpstr>Objectives</vt:lpstr>
      <vt:lpstr>HTML &amp; XHTML</vt:lpstr>
      <vt:lpstr>Why XHTML?</vt:lpstr>
      <vt:lpstr>HTML &amp; XHTML</vt:lpstr>
      <vt:lpstr>HTML &amp; XHTML</vt:lpstr>
      <vt:lpstr>Examples: </vt:lpstr>
      <vt:lpstr> Attributes </vt:lpstr>
      <vt:lpstr>Four Major Tags</vt:lpstr>
      <vt:lpstr>PowerPoint Presentation</vt:lpstr>
      <vt:lpstr>Golden Rule of Nested Tags  Opening and Closing tags</vt:lpstr>
      <vt:lpstr>Let’s review:</vt:lpstr>
      <vt:lpstr>Saving an HTML document</vt:lpstr>
      <vt:lpstr>The Most Important Differences from HTML:</vt:lpstr>
      <vt:lpstr> Lesson on Docs</vt:lpstr>
      <vt:lpstr>There are several DOCS to pick from</vt:lpstr>
      <vt:lpstr>Meta Tags Definition and Usage</vt:lpstr>
      <vt:lpstr>Comments: &lt;!- - … - -&gt;</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creator>Administrator</dc:creator>
  <cp:lastModifiedBy>Administrator</cp:lastModifiedBy>
  <cp:revision>17</cp:revision>
  <dcterms:created xsi:type="dcterms:W3CDTF">2014-11-28T21:21:22Z</dcterms:created>
  <dcterms:modified xsi:type="dcterms:W3CDTF">2015-03-02T19:24:38Z</dcterms:modified>
</cp:coreProperties>
</file>